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1"/>
  </p:notesMasterIdLst>
  <p:handoutMasterIdLst>
    <p:handoutMasterId r:id="rId22"/>
  </p:handoutMasterIdLst>
  <p:sldIdLst>
    <p:sldId id="278" r:id="rId3"/>
    <p:sldId id="277" r:id="rId4"/>
    <p:sldId id="259" r:id="rId5"/>
    <p:sldId id="261" r:id="rId6"/>
    <p:sldId id="262" r:id="rId7"/>
    <p:sldId id="263" r:id="rId8"/>
    <p:sldId id="264" r:id="rId9"/>
    <p:sldId id="280" r:id="rId10"/>
    <p:sldId id="266" r:id="rId11"/>
    <p:sldId id="267" r:id="rId12"/>
    <p:sldId id="268" r:id="rId13"/>
    <p:sldId id="282" r:id="rId14"/>
    <p:sldId id="283" r:id="rId15"/>
    <p:sldId id="284" r:id="rId16"/>
    <p:sldId id="273" r:id="rId17"/>
    <p:sldId id="279" r:id="rId18"/>
    <p:sldId id="274" r:id="rId19"/>
    <p:sldId id="275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006600"/>
    <a:srgbClr val="858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9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31.wmf"/><Relationship Id="rId1" Type="http://schemas.openxmlformats.org/officeDocument/2006/relationships/image" Target="../media/image48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13" Type="http://schemas.openxmlformats.org/officeDocument/2006/relationships/image" Target="../media/image65.wmf"/><Relationship Id="rId18" Type="http://schemas.openxmlformats.org/officeDocument/2006/relationships/image" Target="../media/image70.wmf"/><Relationship Id="rId3" Type="http://schemas.openxmlformats.org/officeDocument/2006/relationships/image" Target="../media/image55.wmf"/><Relationship Id="rId7" Type="http://schemas.openxmlformats.org/officeDocument/2006/relationships/image" Target="../media/image59.wmf"/><Relationship Id="rId12" Type="http://schemas.openxmlformats.org/officeDocument/2006/relationships/image" Target="../media/image64.wmf"/><Relationship Id="rId17" Type="http://schemas.openxmlformats.org/officeDocument/2006/relationships/image" Target="../media/image69.wmf"/><Relationship Id="rId2" Type="http://schemas.openxmlformats.org/officeDocument/2006/relationships/image" Target="../media/image54.wmf"/><Relationship Id="rId16" Type="http://schemas.openxmlformats.org/officeDocument/2006/relationships/image" Target="../media/image68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11" Type="http://schemas.openxmlformats.org/officeDocument/2006/relationships/image" Target="../media/image63.wmf"/><Relationship Id="rId5" Type="http://schemas.openxmlformats.org/officeDocument/2006/relationships/image" Target="../media/image57.wmf"/><Relationship Id="rId15" Type="http://schemas.openxmlformats.org/officeDocument/2006/relationships/image" Target="../media/image67.wmf"/><Relationship Id="rId10" Type="http://schemas.openxmlformats.org/officeDocument/2006/relationships/image" Target="../media/image62.wmf"/><Relationship Id="rId4" Type="http://schemas.openxmlformats.org/officeDocument/2006/relationships/image" Target="../media/image56.wmf"/><Relationship Id="rId9" Type="http://schemas.openxmlformats.org/officeDocument/2006/relationships/image" Target="../media/image61.wmf"/><Relationship Id="rId14" Type="http://schemas.openxmlformats.org/officeDocument/2006/relationships/image" Target="../media/image66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image" Target="../media/image73.wmf"/><Relationship Id="rId7" Type="http://schemas.openxmlformats.org/officeDocument/2006/relationships/image" Target="../media/image76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6" Type="http://schemas.openxmlformats.org/officeDocument/2006/relationships/image" Target="../media/image75.wmf"/><Relationship Id="rId5" Type="http://schemas.openxmlformats.org/officeDocument/2006/relationships/image" Target="../media/image32.wmf"/><Relationship Id="rId4" Type="http://schemas.openxmlformats.org/officeDocument/2006/relationships/image" Target="../media/image74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image" Target="../media/image73.wmf"/><Relationship Id="rId7" Type="http://schemas.openxmlformats.org/officeDocument/2006/relationships/image" Target="../media/image76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6" Type="http://schemas.openxmlformats.org/officeDocument/2006/relationships/image" Target="../media/image75.wmf"/><Relationship Id="rId5" Type="http://schemas.openxmlformats.org/officeDocument/2006/relationships/image" Target="../media/image32.wmf"/><Relationship Id="rId10" Type="http://schemas.openxmlformats.org/officeDocument/2006/relationships/image" Target="../media/image79.wmf"/><Relationship Id="rId4" Type="http://schemas.openxmlformats.org/officeDocument/2006/relationships/image" Target="../media/image74.wmf"/><Relationship Id="rId9" Type="http://schemas.openxmlformats.org/officeDocument/2006/relationships/image" Target="../media/image78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3" Type="http://schemas.openxmlformats.org/officeDocument/2006/relationships/image" Target="../media/image82.wmf"/><Relationship Id="rId7" Type="http://schemas.openxmlformats.org/officeDocument/2006/relationships/image" Target="../media/image86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6" Type="http://schemas.openxmlformats.org/officeDocument/2006/relationships/image" Target="../media/image85.wmf"/><Relationship Id="rId5" Type="http://schemas.openxmlformats.org/officeDocument/2006/relationships/image" Target="../media/image84.wmf"/><Relationship Id="rId4" Type="http://schemas.openxmlformats.org/officeDocument/2006/relationships/image" Target="../media/image83.wmf"/><Relationship Id="rId9" Type="http://schemas.openxmlformats.org/officeDocument/2006/relationships/image" Target="../media/image88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3" Type="http://schemas.openxmlformats.org/officeDocument/2006/relationships/image" Target="../media/image91.wmf"/><Relationship Id="rId7" Type="http://schemas.openxmlformats.org/officeDocument/2006/relationships/image" Target="../media/image95.wmf"/><Relationship Id="rId2" Type="http://schemas.openxmlformats.org/officeDocument/2006/relationships/image" Target="../media/image90.wmf"/><Relationship Id="rId1" Type="http://schemas.openxmlformats.org/officeDocument/2006/relationships/image" Target="../media/image80.wmf"/><Relationship Id="rId6" Type="http://schemas.openxmlformats.org/officeDocument/2006/relationships/image" Target="../media/image94.wmf"/><Relationship Id="rId11" Type="http://schemas.openxmlformats.org/officeDocument/2006/relationships/image" Target="../media/image99.wmf"/><Relationship Id="rId5" Type="http://schemas.openxmlformats.org/officeDocument/2006/relationships/image" Target="../media/image93.wmf"/><Relationship Id="rId10" Type="http://schemas.openxmlformats.org/officeDocument/2006/relationships/image" Target="../media/image98.wmf"/><Relationship Id="rId4" Type="http://schemas.openxmlformats.org/officeDocument/2006/relationships/image" Target="../media/image92.wmf"/><Relationship Id="rId9" Type="http://schemas.openxmlformats.org/officeDocument/2006/relationships/image" Target="../media/image9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12" Type="http://schemas.openxmlformats.org/officeDocument/2006/relationships/image" Target="../media/image26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5.wmf"/><Relationship Id="rId5" Type="http://schemas.openxmlformats.org/officeDocument/2006/relationships/image" Target="../media/image20.wmf"/><Relationship Id="rId10" Type="http://schemas.openxmlformats.org/officeDocument/2006/relationships/image" Target="../media/image24.wmf"/><Relationship Id="rId4" Type="http://schemas.openxmlformats.org/officeDocument/2006/relationships/image" Target="../media/image19.wmf"/><Relationship Id="rId9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29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image" Target="../media/image47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12" Type="http://schemas.openxmlformats.org/officeDocument/2006/relationships/image" Target="../media/image46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11" Type="http://schemas.openxmlformats.org/officeDocument/2006/relationships/image" Target="../media/image45.wmf"/><Relationship Id="rId5" Type="http://schemas.openxmlformats.org/officeDocument/2006/relationships/image" Target="../media/image39.wmf"/><Relationship Id="rId10" Type="http://schemas.openxmlformats.org/officeDocument/2006/relationships/image" Target="../media/image44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3170238" cy="479425"/>
          </a:xfrm>
          <a:prstGeom prst="rect">
            <a:avLst/>
          </a:prstGeom>
        </p:spPr>
        <p:txBody>
          <a:bodyPr vert="horz" lIns="91400" tIns="45701" rIns="91400" bIns="4570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4"/>
            <a:ext cx="3170238" cy="479425"/>
          </a:xfrm>
          <a:prstGeom prst="rect">
            <a:avLst/>
          </a:prstGeom>
        </p:spPr>
        <p:txBody>
          <a:bodyPr vert="horz" lIns="91400" tIns="45701" rIns="91400" bIns="45701" rtlCol="0"/>
          <a:lstStyle>
            <a:lvl1pPr algn="r">
              <a:defRPr sz="1200"/>
            </a:lvl1pPr>
          </a:lstStyle>
          <a:p>
            <a:fld id="{59A0EA01-58C8-4450-ADC0-C223A6FC13D3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120191"/>
            <a:ext cx="3170238" cy="479425"/>
          </a:xfrm>
          <a:prstGeom prst="rect">
            <a:avLst/>
          </a:prstGeom>
        </p:spPr>
        <p:txBody>
          <a:bodyPr vert="horz" lIns="91400" tIns="45701" rIns="91400" bIns="4570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91"/>
            <a:ext cx="3170238" cy="479425"/>
          </a:xfrm>
          <a:prstGeom prst="rect">
            <a:avLst/>
          </a:prstGeom>
        </p:spPr>
        <p:txBody>
          <a:bodyPr vert="horz" lIns="91400" tIns="45701" rIns="91400" bIns="45701" rtlCol="0" anchor="b"/>
          <a:lstStyle>
            <a:lvl1pPr algn="r">
              <a:defRPr sz="1200"/>
            </a:lvl1pPr>
          </a:lstStyle>
          <a:p>
            <a:fld id="{2D55175D-0368-438F-9DDA-741C977FAC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836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10" tIns="48306" rIns="96610" bIns="4830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10" tIns="48306" rIns="96610" bIns="48306" rtlCol="0"/>
          <a:lstStyle>
            <a:lvl1pPr algn="r">
              <a:defRPr sz="1200"/>
            </a:lvl1pPr>
          </a:lstStyle>
          <a:p>
            <a:fld id="{2DDF0BCE-FEE8-4F4B-8DED-CC76BC8C5D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0" tIns="48306" rIns="96610" bIns="4830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10" tIns="48306" rIns="96610" bIns="4830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10" tIns="48306" rIns="96610" bIns="4830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10" tIns="48306" rIns="96610" bIns="48306" rtlCol="0" anchor="b"/>
          <a:lstStyle>
            <a:lvl1pPr algn="r">
              <a:defRPr sz="1200"/>
            </a:lvl1pPr>
          </a:lstStyle>
          <a:p>
            <a:fld id="{983E557E-82AF-4D45-B0D6-A332C25CE5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79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E557E-82AF-4D45-B0D6-A332C25CE54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99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A2D1-E286-488B-BDE2-5DC16F0C2FE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01E8-1D8C-4E6A-8C65-3AB73E6D71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A2D1-E286-488B-BDE2-5DC16F0C2FE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01E8-1D8C-4E6A-8C65-3AB73E6D71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A2D1-E286-488B-BDE2-5DC16F0C2FE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01E8-1D8C-4E6A-8C65-3AB73E6D71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9600" y="6492875"/>
            <a:ext cx="914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A2D1-E286-488B-BDE2-5DC16F0C2FE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01E8-1D8C-4E6A-8C65-3AB73E6D71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A2D1-E286-488B-BDE2-5DC16F0C2FE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01E8-1D8C-4E6A-8C65-3AB73E6D71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A2D1-E286-488B-BDE2-5DC16F0C2FE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01E8-1D8C-4E6A-8C65-3AB73E6D71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A2D1-E286-488B-BDE2-5DC16F0C2FE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01E8-1D8C-4E6A-8C65-3AB73E6D71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A2D1-E286-488B-BDE2-5DC16F0C2FE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01E8-1D8C-4E6A-8C65-3AB73E6D71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A2D1-E286-488B-BDE2-5DC16F0C2FE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01E8-1D8C-4E6A-8C65-3AB73E6D71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A2D1-E286-488B-BDE2-5DC16F0C2FE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01E8-1D8C-4E6A-8C65-3AB73E6D71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AA2D1-E286-488B-BDE2-5DC16F0C2FE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F01E8-1D8C-4E6A-8C65-3AB73E6D71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AA2D1-E286-488B-BDE2-5DC16F0C2FE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F01E8-1D8C-4E6A-8C65-3AB73E6D71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L19-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-26246" y="6550223"/>
            <a:ext cx="9196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 at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8218747" y="0"/>
            <a:ext cx="925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L19con-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26246" y="6550223"/>
            <a:ext cx="9196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 at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7030A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3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44.bin"/><Relationship Id="rId18" Type="http://schemas.openxmlformats.org/officeDocument/2006/relationships/image" Target="../media/image42.wmf"/><Relationship Id="rId26" Type="http://schemas.openxmlformats.org/officeDocument/2006/relationships/image" Target="../media/image46.wmf"/><Relationship Id="rId3" Type="http://schemas.openxmlformats.org/officeDocument/2006/relationships/oleObject" Target="../embeddings/oleObject39.bin"/><Relationship Id="rId21" Type="http://schemas.openxmlformats.org/officeDocument/2006/relationships/oleObject" Target="../embeddings/oleObject48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46.bin"/><Relationship Id="rId25" Type="http://schemas.openxmlformats.org/officeDocument/2006/relationships/oleObject" Target="../embeddings/oleObject50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1.wmf"/><Relationship Id="rId20" Type="http://schemas.openxmlformats.org/officeDocument/2006/relationships/image" Target="../media/image43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43.bin"/><Relationship Id="rId24" Type="http://schemas.openxmlformats.org/officeDocument/2006/relationships/image" Target="../media/image45.wmf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23" Type="http://schemas.openxmlformats.org/officeDocument/2006/relationships/oleObject" Target="../embeddings/oleObject49.bin"/><Relationship Id="rId28" Type="http://schemas.openxmlformats.org/officeDocument/2006/relationships/image" Target="../media/image47.wmf"/><Relationship Id="rId10" Type="http://schemas.openxmlformats.org/officeDocument/2006/relationships/image" Target="../media/image38.wmf"/><Relationship Id="rId19" Type="http://schemas.openxmlformats.org/officeDocument/2006/relationships/oleObject" Target="../embeddings/oleObject47.bin"/><Relationship Id="rId4" Type="http://schemas.openxmlformats.org/officeDocument/2006/relationships/image" Target="../media/image35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40.wmf"/><Relationship Id="rId22" Type="http://schemas.openxmlformats.org/officeDocument/2006/relationships/image" Target="../media/image44.wmf"/><Relationship Id="rId27" Type="http://schemas.openxmlformats.org/officeDocument/2006/relationships/oleObject" Target="../embeddings/oleObject5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oleObject" Target="../embeddings/oleObject57.bin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12" Type="http://schemas.openxmlformats.org/officeDocument/2006/relationships/image" Target="../media/image5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3.bin"/><Relationship Id="rId10" Type="http://schemas.openxmlformats.org/officeDocument/2006/relationships/image" Target="../media/image50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5.bin"/><Relationship Id="rId14" Type="http://schemas.openxmlformats.org/officeDocument/2006/relationships/image" Target="../media/image52.wmf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7.wmf"/><Relationship Id="rId18" Type="http://schemas.openxmlformats.org/officeDocument/2006/relationships/oleObject" Target="../embeddings/oleObject65.bin"/><Relationship Id="rId26" Type="http://schemas.openxmlformats.org/officeDocument/2006/relationships/oleObject" Target="../embeddings/oleObject69.bin"/><Relationship Id="rId39" Type="http://schemas.openxmlformats.org/officeDocument/2006/relationships/image" Target="../media/image70.wmf"/><Relationship Id="rId21" Type="http://schemas.openxmlformats.org/officeDocument/2006/relationships/image" Target="../media/image61.wmf"/><Relationship Id="rId34" Type="http://schemas.openxmlformats.org/officeDocument/2006/relationships/oleObject" Target="../embeddings/oleObject73.bin"/><Relationship Id="rId7" Type="http://schemas.openxmlformats.org/officeDocument/2006/relationships/image" Target="../media/image54.wmf"/><Relationship Id="rId12" Type="http://schemas.openxmlformats.org/officeDocument/2006/relationships/oleObject" Target="../embeddings/oleObject62.bin"/><Relationship Id="rId17" Type="http://schemas.openxmlformats.org/officeDocument/2006/relationships/image" Target="../media/image59.wmf"/><Relationship Id="rId25" Type="http://schemas.openxmlformats.org/officeDocument/2006/relationships/image" Target="../media/image63.wmf"/><Relationship Id="rId33" Type="http://schemas.openxmlformats.org/officeDocument/2006/relationships/image" Target="../media/image67.wmf"/><Relationship Id="rId38" Type="http://schemas.openxmlformats.org/officeDocument/2006/relationships/oleObject" Target="../embeddings/oleObject75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64.bin"/><Relationship Id="rId20" Type="http://schemas.openxmlformats.org/officeDocument/2006/relationships/oleObject" Target="../embeddings/oleObject66.bin"/><Relationship Id="rId29" Type="http://schemas.openxmlformats.org/officeDocument/2006/relationships/image" Target="../media/image65.wmf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9.bin"/><Relationship Id="rId11" Type="http://schemas.openxmlformats.org/officeDocument/2006/relationships/image" Target="../media/image56.wmf"/><Relationship Id="rId24" Type="http://schemas.openxmlformats.org/officeDocument/2006/relationships/oleObject" Target="../embeddings/oleObject68.bin"/><Relationship Id="rId32" Type="http://schemas.openxmlformats.org/officeDocument/2006/relationships/oleObject" Target="../embeddings/oleObject72.bin"/><Relationship Id="rId37" Type="http://schemas.openxmlformats.org/officeDocument/2006/relationships/image" Target="../media/image69.wmf"/><Relationship Id="rId5" Type="http://schemas.openxmlformats.org/officeDocument/2006/relationships/image" Target="../media/image53.wmf"/><Relationship Id="rId15" Type="http://schemas.openxmlformats.org/officeDocument/2006/relationships/image" Target="../media/image58.wmf"/><Relationship Id="rId23" Type="http://schemas.openxmlformats.org/officeDocument/2006/relationships/image" Target="../media/image62.wmf"/><Relationship Id="rId28" Type="http://schemas.openxmlformats.org/officeDocument/2006/relationships/oleObject" Target="../embeddings/oleObject70.bin"/><Relationship Id="rId36" Type="http://schemas.openxmlformats.org/officeDocument/2006/relationships/oleObject" Target="../embeddings/oleObject74.bin"/><Relationship Id="rId10" Type="http://schemas.openxmlformats.org/officeDocument/2006/relationships/oleObject" Target="../embeddings/oleObject61.bin"/><Relationship Id="rId19" Type="http://schemas.openxmlformats.org/officeDocument/2006/relationships/image" Target="../media/image60.wmf"/><Relationship Id="rId31" Type="http://schemas.openxmlformats.org/officeDocument/2006/relationships/image" Target="../media/image66.wmf"/><Relationship Id="rId4" Type="http://schemas.openxmlformats.org/officeDocument/2006/relationships/oleObject" Target="../embeddings/oleObject58.bin"/><Relationship Id="rId9" Type="http://schemas.openxmlformats.org/officeDocument/2006/relationships/image" Target="../media/image55.wmf"/><Relationship Id="rId14" Type="http://schemas.openxmlformats.org/officeDocument/2006/relationships/oleObject" Target="../embeddings/oleObject63.bin"/><Relationship Id="rId22" Type="http://schemas.openxmlformats.org/officeDocument/2006/relationships/oleObject" Target="../embeddings/oleObject67.bin"/><Relationship Id="rId27" Type="http://schemas.openxmlformats.org/officeDocument/2006/relationships/image" Target="../media/image64.wmf"/><Relationship Id="rId30" Type="http://schemas.openxmlformats.org/officeDocument/2006/relationships/oleObject" Target="../embeddings/oleObject71.bin"/><Relationship Id="rId35" Type="http://schemas.openxmlformats.org/officeDocument/2006/relationships/image" Target="../media/image68.wmf"/><Relationship Id="rId8" Type="http://schemas.openxmlformats.org/officeDocument/2006/relationships/oleObject" Target="../embeddings/oleObject60.bin"/><Relationship Id="rId3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13" Type="http://schemas.openxmlformats.org/officeDocument/2006/relationships/oleObject" Target="../embeddings/oleObject81.bin"/><Relationship Id="rId18" Type="http://schemas.openxmlformats.org/officeDocument/2006/relationships/image" Target="../media/image77.wmf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78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83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76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72.wmf"/><Relationship Id="rId11" Type="http://schemas.openxmlformats.org/officeDocument/2006/relationships/oleObject" Target="../embeddings/oleObject80.bin"/><Relationship Id="rId5" Type="http://schemas.openxmlformats.org/officeDocument/2006/relationships/oleObject" Target="../embeddings/oleObject77.bin"/><Relationship Id="rId15" Type="http://schemas.openxmlformats.org/officeDocument/2006/relationships/oleObject" Target="../embeddings/oleObject82.bin"/><Relationship Id="rId10" Type="http://schemas.openxmlformats.org/officeDocument/2006/relationships/image" Target="../media/image74.wmf"/><Relationship Id="rId4" Type="http://schemas.openxmlformats.org/officeDocument/2006/relationships/image" Target="../media/image71.wmf"/><Relationship Id="rId9" Type="http://schemas.openxmlformats.org/officeDocument/2006/relationships/oleObject" Target="../embeddings/oleObject79.bin"/><Relationship Id="rId14" Type="http://schemas.openxmlformats.org/officeDocument/2006/relationships/image" Target="../media/image7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13" Type="http://schemas.openxmlformats.org/officeDocument/2006/relationships/oleObject" Target="../embeddings/oleObject89.bin"/><Relationship Id="rId18" Type="http://schemas.openxmlformats.org/officeDocument/2006/relationships/image" Target="../media/image77.wmf"/><Relationship Id="rId3" Type="http://schemas.openxmlformats.org/officeDocument/2006/relationships/oleObject" Target="../embeddings/oleObject84.bin"/><Relationship Id="rId21" Type="http://schemas.openxmlformats.org/officeDocument/2006/relationships/oleObject" Target="../embeddings/oleObject93.bin"/><Relationship Id="rId7" Type="http://schemas.openxmlformats.org/officeDocument/2006/relationships/oleObject" Target="../embeddings/oleObject86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91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76.wmf"/><Relationship Id="rId20" Type="http://schemas.openxmlformats.org/officeDocument/2006/relationships/image" Target="../media/image78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2.wmf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85.bin"/><Relationship Id="rId15" Type="http://schemas.openxmlformats.org/officeDocument/2006/relationships/oleObject" Target="../embeddings/oleObject90.bin"/><Relationship Id="rId10" Type="http://schemas.openxmlformats.org/officeDocument/2006/relationships/image" Target="../media/image74.wmf"/><Relationship Id="rId19" Type="http://schemas.openxmlformats.org/officeDocument/2006/relationships/oleObject" Target="../embeddings/oleObject92.bin"/><Relationship Id="rId4" Type="http://schemas.openxmlformats.org/officeDocument/2006/relationships/image" Target="../media/image71.wmf"/><Relationship Id="rId9" Type="http://schemas.openxmlformats.org/officeDocument/2006/relationships/oleObject" Target="../embeddings/oleObject87.bin"/><Relationship Id="rId14" Type="http://schemas.openxmlformats.org/officeDocument/2006/relationships/image" Target="../media/image75.wmf"/><Relationship Id="rId22" Type="http://schemas.openxmlformats.org/officeDocument/2006/relationships/image" Target="../media/image79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6.bin"/><Relationship Id="rId13" Type="http://schemas.openxmlformats.org/officeDocument/2006/relationships/image" Target="../media/image84.wmf"/><Relationship Id="rId18" Type="http://schemas.openxmlformats.org/officeDocument/2006/relationships/oleObject" Target="../embeddings/oleObject101.bin"/><Relationship Id="rId3" Type="http://schemas.openxmlformats.org/officeDocument/2006/relationships/image" Target="../media/image89.png"/><Relationship Id="rId21" Type="http://schemas.openxmlformats.org/officeDocument/2006/relationships/image" Target="../media/image88.wmf"/><Relationship Id="rId7" Type="http://schemas.openxmlformats.org/officeDocument/2006/relationships/image" Target="../media/image81.wmf"/><Relationship Id="rId12" Type="http://schemas.openxmlformats.org/officeDocument/2006/relationships/oleObject" Target="../embeddings/oleObject98.bin"/><Relationship Id="rId17" Type="http://schemas.openxmlformats.org/officeDocument/2006/relationships/image" Target="../media/image86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00.bin"/><Relationship Id="rId20" Type="http://schemas.openxmlformats.org/officeDocument/2006/relationships/oleObject" Target="../embeddings/oleObject102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95.bin"/><Relationship Id="rId11" Type="http://schemas.openxmlformats.org/officeDocument/2006/relationships/image" Target="../media/image83.wmf"/><Relationship Id="rId5" Type="http://schemas.openxmlformats.org/officeDocument/2006/relationships/image" Target="../media/image80.wmf"/><Relationship Id="rId15" Type="http://schemas.openxmlformats.org/officeDocument/2006/relationships/image" Target="../media/image85.wmf"/><Relationship Id="rId10" Type="http://schemas.openxmlformats.org/officeDocument/2006/relationships/oleObject" Target="../embeddings/oleObject97.bin"/><Relationship Id="rId19" Type="http://schemas.openxmlformats.org/officeDocument/2006/relationships/image" Target="../media/image87.wmf"/><Relationship Id="rId4" Type="http://schemas.openxmlformats.org/officeDocument/2006/relationships/oleObject" Target="../embeddings/oleObject94.bin"/><Relationship Id="rId9" Type="http://schemas.openxmlformats.org/officeDocument/2006/relationships/image" Target="../media/image82.wmf"/><Relationship Id="rId14" Type="http://schemas.openxmlformats.org/officeDocument/2006/relationships/oleObject" Target="../embeddings/oleObject9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5.bin"/><Relationship Id="rId13" Type="http://schemas.openxmlformats.org/officeDocument/2006/relationships/image" Target="../media/image93.wmf"/><Relationship Id="rId18" Type="http://schemas.openxmlformats.org/officeDocument/2006/relationships/oleObject" Target="../embeddings/oleObject110.bin"/><Relationship Id="rId3" Type="http://schemas.openxmlformats.org/officeDocument/2006/relationships/image" Target="../media/image89.png"/><Relationship Id="rId21" Type="http://schemas.openxmlformats.org/officeDocument/2006/relationships/image" Target="../media/image97.wmf"/><Relationship Id="rId7" Type="http://schemas.openxmlformats.org/officeDocument/2006/relationships/image" Target="../media/image90.wmf"/><Relationship Id="rId12" Type="http://schemas.openxmlformats.org/officeDocument/2006/relationships/oleObject" Target="../embeddings/oleObject107.bin"/><Relationship Id="rId17" Type="http://schemas.openxmlformats.org/officeDocument/2006/relationships/image" Target="../media/image95.wmf"/><Relationship Id="rId25" Type="http://schemas.openxmlformats.org/officeDocument/2006/relationships/image" Target="../media/image99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09.bin"/><Relationship Id="rId20" Type="http://schemas.openxmlformats.org/officeDocument/2006/relationships/oleObject" Target="../embeddings/oleObject111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04.bin"/><Relationship Id="rId11" Type="http://schemas.openxmlformats.org/officeDocument/2006/relationships/image" Target="../media/image92.wmf"/><Relationship Id="rId24" Type="http://schemas.openxmlformats.org/officeDocument/2006/relationships/oleObject" Target="../embeddings/oleObject113.bin"/><Relationship Id="rId5" Type="http://schemas.openxmlformats.org/officeDocument/2006/relationships/image" Target="../media/image80.wmf"/><Relationship Id="rId15" Type="http://schemas.openxmlformats.org/officeDocument/2006/relationships/image" Target="../media/image94.wmf"/><Relationship Id="rId23" Type="http://schemas.openxmlformats.org/officeDocument/2006/relationships/image" Target="../media/image98.wmf"/><Relationship Id="rId10" Type="http://schemas.openxmlformats.org/officeDocument/2006/relationships/oleObject" Target="../embeddings/oleObject106.bin"/><Relationship Id="rId19" Type="http://schemas.openxmlformats.org/officeDocument/2006/relationships/image" Target="../media/image96.wmf"/><Relationship Id="rId4" Type="http://schemas.openxmlformats.org/officeDocument/2006/relationships/oleObject" Target="../embeddings/oleObject103.bin"/><Relationship Id="rId9" Type="http://schemas.openxmlformats.org/officeDocument/2006/relationships/image" Target="../media/image91.wmf"/><Relationship Id="rId14" Type="http://schemas.openxmlformats.org/officeDocument/2006/relationships/oleObject" Target="../embeddings/oleObject108.bin"/><Relationship Id="rId22" Type="http://schemas.openxmlformats.org/officeDocument/2006/relationships/oleObject" Target="../embeddings/oleObject11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3.bin"/><Relationship Id="rId18" Type="http://schemas.openxmlformats.org/officeDocument/2006/relationships/image" Target="../media/image14.wmf"/><Relationship Id="rId26" Type="http://schemas.openxmlformats.org/officeDocument/2006/relationships/image" Target="../media/image26.wmf"/><Relationship Id="rId3" Type="http://schemas.openxmlformats.org/officeDocument/2006/relationships/oleObject" Target="../embeddings/oleObject18.bin"/><Relationship Id="rId21" Type="http://schemas.openxmlformats.org/officeDocument/2006/relationships/oleObject" Target="../embeddings/oleObject27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5.bin"/><Relationship Id="rId25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20" Type="http://schemas.openxmlformats.org/officeDocument/2006/relationships/image" Target="../media/image23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2.bin"/><Relationship Id="rId24" Type="http://schemas.openxmlformats.org/officeDocument/2006/relationships/image" Target="../media/image25.wmf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23" Type="http://schemas.openxmlformats.org/officeDocument/2006/relationships/oleObject" Target="../embeddings/oleObject28.bin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26.bin"/><Relationship Id="rId4" Type="http://schemas.openxmlformats.org/officeDocument/2006/relationships/image" Target="../media/image16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1.wmf"/><Relationship Id="rId22" Type="http://schemas.openxmlformats.org/officeDocument/2006/relationships/image" Target="../media/image2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Untitled-4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 b="6154"/>
          <a:stretch>
            <a:fillRect/>
          </a:stretch>
        </p:blipFill>
        <p:spPr>
          <a:xfrm>
            <a:off x="304800" y="914400"/>
            <a:ext cx="8661399" cy="5486400"/>
          </a:xfrm>
        </p:spPr>
      </p:pic>
      <p:sp>
        <p:nvSpPr>
          <p:cNvPr id="4" name="TextBox 3"/>
          <p:cNvSpPr txBox="1"/>
          <p:nvPr/>
        </p:nvSpPr>
        <p:spPr>
          <a:xfrm>
            <a:off x="2286000" y="1676400"/>
            <a:ext cx="2049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7030A0"/>
                </a:solidFill>
              </a:rPr>
              <a:t>1. Mass transfer of A to surface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5000" y="2914471"/>
            <a:ext cx="228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7030A0"/>
                </a:solidFill>
              </a:rPr>
              <a:t>2. Diffusion of A from pore mouth to internal catalytic surface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67200" y="3544669"/>
            <a:ext cx="2382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3. Adsorption of A onto catalytic surface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0" y="56388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4. Reaction on surface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40876" y="4488097"/>
            <a:ext cx="2950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5. Desorption of product B from surface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86600" y="311527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6. Diffusion of B from pellet interior to pore mouth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19925" y="1275397"/>
            <a:ext cx="2103120" cy="1417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7. Diffusion of B from external surface to the bulk fluid (external diffusion)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Steps </a:t>
            </a:r>
            <a:r>
              <a:rPr lang="en-US" dirty="0">
                <a:solidFill>
                  <a:schemeClr val="tx1"/>
                </a:solidFill>
              </a:rPr>
              <a:t>in a </a:t>
            </a:r>
            <a:r>
              <a:rPr lang="en-US" dirty="0" smtClean="0">
                <a:solidFill>
                  <a:schemeClr val="tx1"/>
                </a:solidFill>
              </a:rPr>
              <a:t>Heterogeneous Catalytic Reaction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27977" y="6258128"/>
            <a:ext cx="9199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Ch 10 assumes steps 1,2,6 &amp; 7 are fast, so only steps 3, 4, and 5 need to be considered</a:t>
            </a:r>
          </a:p>
        </p:txBody>
      </p:sp>
    </p:spTree>
    <p:extLst>
      <p:ext uri="{BB962C8B-B14F-4D97-AF65-F5344CB8AC3E}">
        <p14:creationId xmlns:p14="http://schemas.microsoft.com/office/powerpoint/2010/main" val="31428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Boundary Conditions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910606"/>
            <a:ext cx="883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000" dirty="0" smtClean="0">
                <a:solidFill>
                  <a:srgbClr val="7030A0"/>
                </a:solidFill>
              </a:rPr>
              <a:t>Concentration at the boundary (i.e., catalyst particle surface) is specified</a:t>
            </a:r>
            <a:r>
              <a:rPr lang="en-US" sz="2000" dirty="0" smtClean="0"/>
              <a:t>:  </a:t>
            </a:r>
          </a:p>
          <a:p>
            <a:pPr marL="688975" lvl="1" indent="-231775">
              <a:buFont typeface="Arial" pitchFamily="34" charset="0"/>
              <a:buChar char="•"/>
            </a:pPr>
            <a:r>
              <a:rPr lang="en-US" sz="2000" dirty="0" smtClean="0"/>
              <a:t>If a specific reactant concentration is maintained or measured at the surface, use the specified concentration</a:t>
            </a:r>
          </a:p>
          <a:p>
            <a:pPr marL="688975" lvl="1" indent="-231775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When an instantaneous reaction occurs at the boundary, then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As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≈0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2197936"/>
            <a:ext cx="8839200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000" dirty="0" smtClean="0">
                <a:solidFill>
                  <a:srgbClr val="7030A0"/>
                </a:solidFill>
                <a:latin typeface="+mj-lt"/>
              </a:rPr>
              <a:t>Flux at the boundary (i.e., catalyst particle surface) is specified</a:t>
            </a:r>
            <a:r>
              <a:rPr lang="en-US" sz="2000" dirty="0" smtClean="0">
                <a:latin typeface="+mj-lt"/>
              </a:rPr>
              <a:t>:  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000" dirty="0" smtClean="0">
                <a:solidFill>
                  <a:srgbClr val="7030A0"/>
                </a:solidFill>
                <a:latin typeface="+mj-lt"/>
              </a:rPr>
              <a:t>No mass transfer at surface (</a:t>
            </a:r>
            <a:r>
              <a:rPr lang="en-US" sz="2000" dirty="0" err="1" smtClean="0">
                <a:solidFill>
                  <a:srgbClr val="7030A0"/>
                </a:solidFill>
                <a:latin typeface="+mj-lt"/>
              </a:rPr>
              <a:t>nonreacting</a:t>
            </a:r>
            <a:r>
              <a:rPr lang="en-US" sz="2000" dirty="0" smtClean="0">
                <a:solidFill>
                  <a:srgbClr val="7030A0"/>
                </a:solidFill>
                <a:latin typeface="+mj-lt"/>
              </a:rPr>
              <a:t> surface)</a:t>
            </a:r>
            <a:endParaRPr lang="en-US" sz="2000" dirty="0">
              <a:latin typeface="+mj-lt"/>
            </a:endParaRPr>
          </a:p>
          <a:p>
            <a:pPr marL="914400" lvl="1" indent="-457200">
              <a:buFont typeface="+mj-lt"/>
              <a:buAutoNum type="alphaLcParenR"/>
            </a:pPr>
            <a:endParaRPr lang="en-US" sz="2000" dirty="0" smtClean="0">
              <a:latin typeface="+mj-lt"/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 smtClean="0">
                <a:solidFill>
                  <a:srgbClr val="7030A0"/>
                </a:solidFill>
                <a:latin typeface="+mj-lt"/>
              </a:rPr>
              <a:t>Reaction that occurs at the surface is at steady state:</a:t>
            </a:r>
            <a:r>
              <a:rPr lang="en-US" sz="2000" dirty="0" smtClean="0">
                <a:latin typeface="+mj-lt"/>
              </a:rPr>
              <a:t> set the molar flux on the surface equal to the rate of reaction at the surface</a:t>
            </a:r>
            <a:endParaRPr lang="en-US" sz="2000" dirty="0" smtClean="0">
              <a:solidFill>
                <a:srgbClr val="7030A0"/>
              </a:solidFill>
              <a:latin typeface="+mj-lt"/>
            </a:endParaRPr>
          </a:p>
          <a:p>
            <a:pPr marL="914400" lvl="1" indent="-457200">
              <a:spcAft>
                <a:spcPts val="900"/>
              </a:spcAft>
            </a:pPr>
            <a:endParaRPr lang="en-US" sz="2000" dirty="0">
              <a:solidFill>
                <a:srgbClr val="7030A0"/>
              </a:solidFill>
              <a:latin typeface="+mj-lt"/>
            </a:endParaRPr>
          </a:p>
          <a:p>
            <a:pPr marL="914400" lvl="1" indent="-457200">
              <a:buFont typeface="+mj-lt"/>
              <a:buAutoNum type="alphaLcParenR" startAt="3"/>
            </a:pPr>
            <a:r>
              <a:rPr lang="en-US" sz="2000" dirty="0" smtClean="0">
                <a:solidFill>
                  <a:srgbClr val="7030A0"/>
                </a:solidFill>
                <a:latin typeface="+mj-lt"/>
              </a:rPr>
              <a:t>Convective transport across the boundary layer occurs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0788380"/>
              </p:ext>
            </p:extLst>
          </p:nvPr>
        </p:nvGraphicFramePr>
        <p:xfrm>
          <a:off x="3771900" y="2911775"/>
          <a:ext cx="1600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4" name="Equation" r:id="rId3" imgW="1600200" imgH="380880" progId="Equation.DSMT4">
                  <p:embed/>
                </p:oleObj>
              </mc:Choice>
              <mc:Fallback>
                <p:oleObj name="Equation" r:id="rId3" imgW="1600200" imgH="3808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1900" y="2911775"/>
                        <a:ext cx="1600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907227"/>
              </p:ext>
            </p:extLst>
          </p:nvPr>
        </p:nvGraphicFramePr>
        <p:xfrm>
          <a:off x="1219200" y="3954916"/>
          <a:ext cx="1968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5" name="Equation" r:id="rId5" imgW="1968480" imgH="380880" progId="Equation.DSMT4">
                  <p:embed/>
                </p:oleObj>
              </mc:Choice>
              <mc:Fallback>
                <p:oleObj name="Equation" r:id="rId5" imgW="1968480" imgH="3808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954916"/>
                        <a:ext cx="19685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5743012"/>
              </p:ext>
            </p:extLst>
          </p:nvPr>
        </p:nvGraphicFramePr>
        <p:xfrm>
          <a:off x="2927350" y="4693227"/>
          <a:ext cx="32893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6" name="Equation" r:id="rId7" imgW="3288960" imgH="431640" progId="Equation.DSMT4">
                  <p:embed/>
                </p:oleObj>
              </mc:Choice>
              <mc:Fallback>
                <p:oleObj name="Equation" r:id="rId7" imgW="3288960" imgH="431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350" y="4693227"/>
                        <a:ext cx="32893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2590800" y="3944406"/>
            <a:ext cx="5886874" cy="391510"/>
            <a:chOff x="2590800" y="4256690"/>
            <a:chExt cx="5886874" cy="391510"/>
          </a:xfrm>
        </p:grpSpPr>
        <p:sp>
          <p:nvSpPr>
            <p:cNvPr id="8" name="TextBox 7"/>
            <p:cNvSpPr txBox="1"/>
            <p:nvPr/>
          </p:nvSpPr>
          <p:spPr>
            <a:xfrm>
              <a:off x="3463160" y="4256690"/>
              <a:ext cx="5014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8000"/>
                  </a:solidFill>
                </a:rPr>
                <a:t>reaction rate per unit surface area (mol/m</a:t>
              </a:r>
              <a:r>
                <a:rPr lang="en-US" baseline="30000" dirty="0" smtClean="0">
                  <a:solidFill>
                    <a:srgbClr val="008000"/>
                  </a:solidFill>
                </a:rPr>
                <a:t>2</a:t>
              </a:r>
              <a:r>
                <a:rPr lang="en-US" dirty="0" smtClean="0">
                  <a:solidFill>
                    <a:srgbClr val="008000"/>
                  </a:solidFill>
                  <a:cs typeface="Arial"/>
                </a:rPr>
                <a:t>·sec)</a:t>
              </a:r>
              <a:endParaRPr lang="en-US" dirty="0" smtClean="0">
                <a:solidFill>
                  <a:srgbClr val="008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2590800" y="4267200"/>
              <a:ext cx="762000" cy="381000"/>
            </a:xfrm>
            <a:prstGeom prst="ellipse">
              <a:avLst/>
            </a:prstGeom>
            <a:noFill/>
            <a:ln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52400" y="5074227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2000" dirty="0" smtClean="0">
                <a:solidFill>
                  <a:srgbClr val="7030A0"/>
                </a:solidFill>
              </a:rPr>
              <a:t>Planes of symmetry</a:t>
            </a:r>
            <a:r>
              <a:rPr lang="en-US" sz="2000" dirty="0" smtClean="0"/>
              <a:t>: concentration profile is symmetric about a plane </a:t>
            </a:r>
          </a:p>
          <a:p>
            <a:pPr marL="688975" lvl="1" indent="-231775">
              <a:buFont typeface="Arial" pitchFamily="34" charset="0"/>
              <a:buChar char="•"/>
            </a:pPr>
            <a:r>
              <a:rPr lang="en-US" sz="2000" dirty="0" smtClean="0"/>
              <a:t>Concentration gradient is zero at the plane of symmetry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428300" y="5846618"/>
            <a:ext cx="8450310" cy="669922"/>
            <a:chOff x="428300" y="5846618"/>
            <a:chExt cx="8450310" cy="669922"/>
          </a:xfrm>
        </p:grpSpPr>
        <p:sp>
          <p:nvSpPr>
            <p:cNvPr id="14" name="TextBox 13"/>
            <p:cNvSpPr txBox="1"/>
            <p:nvPr/>
          </p:nvSpPr>
          <p:spPr>
            <a:xfrm>
              <a:off x="428300" y="5846618"/>
              <a:ext cx="1981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8000"/>
                  </a:solidFill>
                </a:rPr>
                <a:t>Radial diffusion in a tube:</a:t>
              </a: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2299140" y="5883349"/>
              <a:ext cx="1905000" cy="610394"/>
              <a:chOff x="2362200" y="5883349"/>
              <a:chExt cx="1905000" cy="610394"/>
            </a:xfrm>
          </p:grpSpPr>
          <p:sp>
            <p:nvSpPr>
              <p:cNvPr id="13" name="Flowchart: Direct Access Storage 12"/>
              <p:cNvSpPr/>
              <p:nvPr/>
            </p:nvSpPr>
            <p:spPr>
              <a:xfrm flipH="1">
                <a:off x="2362200" y="5883349"/>
                <a:ext cx="1905000" cy="609600"/>
              </a:xfrm>
              <a:prstGeom prst="flowChartMagneticDrum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0" name="Group 19"/>
              <p:cNvGrpSpPr/>
              <p:nvPr/>
            </p:nvGrpSpPr>
            <p:grpSpPr>
              <a:xfrm>
                <a:off x="2634676" y="6132969"/>
                <a:ext cx="286630" cy="360774"/>
                <a:chOff x="2634676" y="6132969"/>
                <a:chExt cx="286630" cy="360774"/>
              </a:xfrm>
            </p:grpSpPr>
            <p:sp>
              <p:nvSpPr>
                <p:cNvPr id="19" name="TextBox 18"/>
                <p:cNvSpPr txBox="1"/>
                <p:nvPr/>
              </p:nvSpPr>
              <p:spPr>
                <a:xfrm>
                  <a:off x="2656490" y="6132969"/>
                  <a:ext cx="26481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b="1" dirty="0" smtClean="0">
                      <a:solidFill>
                        <a:srgbClr val="008000"/>
                      </a:solidFill>
                    </a:rPr>
                    <a:t>r</a:t>
                  </a:r>
                </a:p>
              </p:txBody>
            </p:sp>
            <p:grpSp>
              <p:nvGrpSpPr>
                <p:cNvPr id="18" name="Group 17"/>
                <p:cNvGrpSpPr/>
                <p:nvPr/>
              </p:nvGrpSpPr>
              <p:grpSpPr>
                <a:xfrm>
                  <a:off x="2634676" y="6156145"/>
                  <a:ext cx="64008" cy="337598"/>
                  <a:chOff x="2634676" y="6156145"/>
                  <a:chExt cx="64008" cy="337598"/>
                </a:xfrm>
              </p:grpSpPr>
              <p:cxnSp>
                <p:nvCxnSpPr>
                  <p:cNvPr id="16" name="Straight Arrow Connector 15"/>
                  <p:cNvCxnSpPr/>
                  <p:nvPr/>
                </p:nvCxnSpPr>
                <p:spPr>
                  <a:xfrm rot="5400000">
                    <a:off x="2514600" y="6340549"/>
                    <a:ext cx="304800" cy="1588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" name="Oval 16"/>
                  <p:cNvSpPr>
                    <a:spLocks noChangeAspect="1"/>
                  </p:cNvSpPr>
                  <p:nvPr/>
                </p:nvSpPr>
                <p:spPr>
                  <a:xfrm>
                    <a:off x="2634676" y="6156145"/>
                    <a:ext cx="64008" cy="64008"/>
                  </a:xfrm>
                  <a:prstGeom prst="ellipse">
                    <a:avLst/>
                  </a:prstGeom>
                  <a:solidFill>
                    <a:srgbClr val="008000"/>
                  </a:solidFill>
                  <a:ln>
                    <a:solidFill>
                      <a:srgbClr val="008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50113638"/>
                </p:ext>
              </p:extLst>
            </p:nvPr>
          </p:nvGraphicFramePr>
          <p:xfrm>
            <a:off x="4343400" y="5883349"/>
            <a:ext cx="1714500" cy="622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37" name="Equation" r:id="rId9" imgW="1714320" imgH="622080" progId="Equation.DSMT4">
                    <p:embed/>
                  </p:oleObj>
                </mc:Choice>
                <mc:Fallback>
                  <p:oleObj name="Equation" r:id="rId9" imgW="1714320" imgH="62208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43400" y="5883349"/>
                          <a:ext cx="1714500" cy="622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9" name="Group 28"/>
            <p:cNvGrpSpPr/>
            <p:nvPr/>
          </p:nvGrpSpPr>
          <p:grpSpPr>
            <a:xfrm>
              <a:off x="6211610" y="5883349"/>
              <a:ext cx="612648" cy="612648"/>
              <a:chOff x="6096000" y="5883349"/>
              <a:chExt cx="612648" cy="612648"/>
            </a:xfrm>
          </p:grpSpPr>
          <p:sp>
            <p:nvSpPr>
              <p:cNvPr id="22" name="Oval 21"/>
              <p:cNvSpPr>
                <a:spLocks noChangeAspect="1"/>
              </p:cNvSpPr>
              <p:nvPr/>
            </p:nvSpPr>
            <p:spPr>
              <a:xfrm>
                <a:off x="6096000" y="5883349"/>
                <a:ext cx="612648" cy="61264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" name="Group 22"/>
              <p:cNvGrpSpPr/>
              <p:nvPr/>
            </p:nvGrpSpPr>
            <p:grpSpPr>
              <a:xfrm>
                <a:off x="6377150" y="6122459"/>
                <a:ext cx="286630" cy="360774"/>
                <a:chOff x="2634676" y="6132969"/>
                <a:chExt cx="286630" cy="360774"/>
              </a:xfrm>
            </p:grpSpPr>
            <p:sp>
              <p:nvSpPr>
                <p:cNvPr id="24" name="TextBox 23"/>
                <p:cNvSpPr txBox="1"/>
                <p:nvPr/>
              </p:nvSpPr>
              <p:spPr>
                <a:xfrm>
                  <a:off x="2656490" y="6132969"/>
                  <a:ext cx="26481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b="1" dirty="0" smtClean="0">
                      <a:solidFill>
                        <a:srgbClr val="008000"/>
                      </a:solidFill>
                    </a:rPr>
                    <a:t>r</a:t>
                  </a:r>
                </a:p>
              </p:txBody>
            </p:sp>
            <p:grpSp>
              <p:nvGrpSpPr>
                <p:cNvPr id="25" name="Group 17"/>
                <p:cNvGrpSpPr/>
                <p:nvPr/>
              </p:nvGrpSpPr>
              <p:grpSpPr>
                <a:xfrm>
                  <a:off x="2634676" y="6156145"/>
                  <a:ext cx="64008" cy="337598"/>
                  <a:chOff x="2634676" y="6156145"/>
                  <a:chExt cx="64008" cy="337598"/>
                </a:xfrm>
              </p:grpSpPr>
              <p:cxnSp>
                <p:nvCxnSpPr>
                  <p:cNvPr id="26" name="Straight Arrow Connector 25"/>
                  <p:cNvCxnSpPr/>
                  <p:nvPr/>
                </p:nvCxnSpPr>
                <p:spPr>
                  <a:xfrm rot="5400000">
                    <a:off x="2514600" y="6340549"/>
                    <a:ext cx="304800" cy="1588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7" name="Oval 26"/>
                  <p:cNvSpPr>
                    <a:spLocks noChangeAspect="1"/>
                  </p:cNvSpPr>
                  <p:nvPr/>
                </p:nvSpPr>
                <p:spPr>
                  <a:xfrm>
                    <a:off x="2634676" y="6156145"/>
                    <a:ext cx="64008" cy="64008"/>
                  </a:xfrm>
                  <a:prstGeom prst="ellipse">
                    <a:avLst/>
                  </a:prstGeom>
                  <a:solidFill>
                    <a:srgbClr val="008000"/>
                  </a:solidFill>
                  <a:ln>
                    <a:solidFill>
                      <a:srgbClr val="008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sp>
          <p:nvSpPr>
            <p:cNvPr id="28" name="TextBox 27"/>
            <p:cNvSpPr txBox="1"/>
            <p:nvPr/>
          </p:nvSpPr>
          <p:spPr>
            <a:xfrm>
              <a:off x="6897410" y="5870209"/>
              <a:ext cx="1981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8000"/>
                  </a:solidFill>
                </a:rPr>
                <a:t>Radial diffusion in a sphere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Correlation for Convective Transport Across the Boundary Layer</a:t>
            </a:r>
            <a:endParaRPr lang="en-US" dirty="0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2927350" y="1697420"/>
          <a:ext cx="32893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7" name="Equation" r:id="rId3" imgW="3288960" imgH="431640" progId="Equation.DSMT4">
                  <p:embed/>
                </p:oleObj>
              </mc:Choice>
              <mc:Fallback>
                <p:oleObj name="Equation" r:id="rId3" imgW="3288960" imgH="431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350" y="1697420"/>
                        <a:ext cx="32893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129540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en-US" sz="2000" dirty="0" smtClean="0">
                <a:latin typeface="+mj-lt"/>
              </a:rPr>
              <a:t>For convective </a:t>
            </a:r>
            <a:r>
              <a:rPr lang="en-US" sz="2000" dirty="0">
                <a:latin typeface="+mj-lt"/>
              </a:rPr>
              <a:t>transport across the boundary </a:t>
            </a:r>
            <a:r>
              <a:rPr lang="en-US" sz="2000" dirty="0" smtClean="0">
                <a:latin typeface="+mj-lt"/>
              </a:rPr>
              <a:t>layer, the boundary condition is:</a:t>
            </a:r>
            <a:endParaRPr lang="en-US" sz="20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2094190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mass transfer coefficient for a single spherical particle is calculated from the </a:t>
            </a:r>
            <a:r>
              <a:rPr lang="en-US" sz="2000" dirty="0" err="1" smtClean="0"/>
              <a:t>Fr</a:t>
            </a:r>
            <a:r>
              <a:rPr lang="en-US" sz="2000" dirty="0" err="1" smtClean="0">
                <a:latin typeface="Arial"/>
                <a:cs typeface="Arial"/>
              </a:rPr>
              <a:t>össling</a:t>
            </a:r>
            <a:r>
              <a:rPr lang="en-US" sz="2000" dirty="0" smtClean="0">
                <a:latin typeface="Arial"/>
                <a:cs typeface="Arial"/>
              </a:rPr>
              <a:t> correlation:</a:t>
            </a:r>
            <a:endParaRPr lang="en-US" sz="2000" dirty="0" smtClean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804904"/>
              </p:ext>
            </p:extLst>
          </p:nvPr>
        </p:nvGraphicFramePr>
        <p:xfrm>
          <a:off x="3867150" y="2549236"/>
          <a:ext cx="1409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8" name="Equation" r:id="rId5" imgW="1409400" imgH="736560" progId="Equation.DSMT4">
                  <p:embed/>
                </p:oleObj>
              </mc:Choice>
              <mc:Fallback>
                <p:oleObj name="Equation" r:id="rId5" imgW="1409400" imgH="7365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7150" y="2549236"/>
                        <a:ext cx="14097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24070" y="3311236"/>
            <a:ext cx="82958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k</a:t>
            </a:r>
            <a:r>
              <a:rPr lang="en-US" sz="2000" baseline="-25000" dirty="0" err="1" smtClean="0"/>
              <a:t>c</a:t>
            </a:r>
            <a:r>
              <a:rPr lang="en-US" sz="2000" dirty="0" smtClean="0"/>
              <a:t>: mass transfer coefficient	D</a:t>
            </a:r>
            <a:r>
              <a:rPr lang="en-US" sz="2000" baseline="-25000" dirty="0" smtClean="0"/>
              <a:t>AB</a:t>
            </a:r>
            <a:r>
              <a:rPr lang="en-US" sz="2000" dirty="0" smtClean="0"/>
              <a:t>: diffusivity (m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/s)	</a:t>
            </a:r>
          </a:p>
          <a:p>
            <a:r>
              <a:rPr lang="en-US" sz="2000" dirty="0" err="1" smtClean="0"/>
              <a:t>d</a:t>
            </a:r>
            <a:r>
              <a:rPr lang="en-US" sz="2000" baseline="-25000" dirty="0" err="1" smtClean="0"/>
              <a:t>p</a:t>
            </a:r>
            <a:r>
              <a:rPr lang="en-US" sz="2000" dirty="0" smtClean="0"/>
              <a:t>: diameter of pellet (m)	</a:t>
            </a:r>
            <a:r>
              <a:rPr lang="en-US" sz="2000" dirty="0" err="1" smtClean="0"/>
              <a:t>Sh</a:t>
            </a:r>
            <a:r>
              <a:rPr lang="en-US" sz="2000" dirty="0" smtClean="0"/>
              <a:t>: Sherwood number (dimensionless)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6458453"/>
              </p:ext>
            </p:extLst>
          </p:nvPr>
        </p:nvGraphicFramePr>
        <p:xfrm>
          <a:off x="3295650" y="4094043"/>
          <a:ext cx="2552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9" name="Equation" r:id="rId7" imgW="2552400" imgH="342720" progId="Equation.DSMT4">
                  <p:embed/>
                </p:oleObj>
              </mc:Choice>
              <mc:Fallback>
                <p:oleObj name="Equation" r:id="rId7" imgW="2552400" imgH="3427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5650" y="4094043"/>
                        <a:ext cx="2552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710"/>
              </p:ext>
            </p:extLst>
          </p:nvPr>
        </p:nvGraphicFramePr>
        <p:xfrm>
          <a:off x="711200" y="4522668"/>
          <a:ext cx="32512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0" name="Equation" r:id="rId9" imgW="3251160" imgH="660240" progId="Equation.DSMT4">
                  <p:embed/>
                </p:oleObj>
              </mc:Choice>
              <mc:Fallback>
                <p:oleObj name="Equation" r:id="rId9" imgW="3251160" imgH="6602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4522668"/>
                        <a:ext cx="32512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148052" y="5162430"/>
            <a:ext cx="6847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n</a:t>
            </a:r>
            <a:r>
              <a:rPr lang="en-US" sz="2000" dirty="0" smtClean="0"/>
              <a:t>: kinematic viscosity or momentum diffusivity (m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/s); </a:t>
            </a:r>
            <a:r>
              <a:rPr lang="en-US" sz="2000" dirty="0" smtClean="0">
                <a:latin typeface="Symbol" pitchFamily="18" charset="2"/>
              </a:rPr>
              <a:t>n=m/r</a:t>
            </a:r>
            <a:endParaRPr lang="en-US" sz="2000" dirty="0" smtClean="0"/>
          </a:p>
          <a:p>
            <a:r>
              <a:rPr lang="en-US" sz="2000" dirty="0" smtClean="0">
                <a:latin typeface="Symbol" pitchFamily="18" charset="2"/>
              </a:rPr>
              <a:t>r</a:t>
            </a:r>
            <a:r>
              <a:rPr lang="en-US" sz="2000" dirty="0" smtClean="0"/>
              <a:t>: fluid density (kg/m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)		</a:t>
            </a:r>
            <a:r>
              <a:rPr lang="en-US" sz="2000" dirty="0" smtClean="0">
                <a:latin typeface="Symbol" pitchFamily="18" charset="2"/>
              </a:rPr>
              <a:t>m</a:t>
            </a:r>
            <a:r>
              <a:rPr lang="en-US" sz="2000" dirty="0" smtClean="0"/>
              <a:t>: viscosity (kg/</a:t>
            </a:r>
            <a:r>
              <a:rPr lang="en-US" sz="2000" dirty="0" err="1" smtClean="0"/>
              <a:t>m</a:t>
            </a:r>
            <a:r>
              <a:rPr lang="en-US" sz="2000" dirty="0" err="1" smtClean="0">
                <a:latin typeface="Arial"/>
                <a:cs typeface="Arial"/>
              </a:rPr>
              <a:t>·s</a:t>
            </a:r>
            <a:r>
              <a:rPr lang="en-US" sz="2000" dirty="0" smtClean="0">
                <a:latin typeface="Arial"/>
                <a:cs typeface="Arial"/>
              </a:rPr>
              <a:t>)</a:t>
            </a:r>
          </a:p>
          <a:p>
            <a:r>
              <a:rPr lang="en-US" sz="2000" dirty="0" smtClean="0"/>
              <a:t>U: free-stream velocity (m/s)	</a:t>
            </a:r>
            <a:r>
              <a:rPr lang="en-US" sz="2000" dirty="0" err="1" smtClean="0"/>
              <a:t>d</a:t>
            </a:r>
            <a:r>
              <a:rPr lang="en-US" sz="2000" baseline="-25000" dirty="0" err="1" smtClean="0"/>
              <a:t>p</a:t>
            </a:r>
            <a:r>
              <a:rPr lang="en-US" sz="2000" dirty="0" smtClean="0"/>
              <a:t>: diameter of pellet (m)</a:t>
            </a:r>
            <a:endParaRPr lang="en-US" sz="2000" dirty="0" smtClean="0">
              <a:latin typeface="Arial"/>
              <a:cs typeface="Arial"/>
            </a:endParaRPr>
          </a:p>
          <a:p>
            <a:r>
              <a:rPr lang="en-US" sz="2000" dirty="0" smtClean="0"/>
              <a:t>D</a:t>
            </a:r>
            <a:r>
              <a:rPr lang="en-US" sz="2000" baseline="-25000" dirty="0" smtClean="0"/>
              <a:t>AB</a:t>
            </a:r>
            <a:r>
              <a:rPr lang="en-US" sz="2000" dirty="0" smtClean="0"/>
              <a:t>: diffusivity (m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/s)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697999"/>
              </p:ext>
            </p:extLst>
          </p:nvPr>
        </p:nvGraphicFramePr>
        <p:xfrm>
          <a:off x="5012745" y="4497268"/>
          <a:ext cx="32131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1" name="Equation" r:id="rId11" imgW="3213000" imgH="672840" progId="Equation.DSMT4">
                  <p:embed/>
                </p:oleObj>
              </mc:Choice>
              <mc:Fallback>
                <p:oleObj name="Equation" r:id="rId11" imgW="3213000" imgH="6728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2745" y="4497268"/>
                        <a:ext cx="32131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dirty="0" smtClean="0"/>
              <a:t>Rapid </a:t>
            </a:r>
            <a:r>
              <a:rPr lang="en-US" dirty="0" err="1" smtClean="0"/>
              <a:t>Rxn</a:t>
            </a:r>
            <a:r>
              <a:rPr lang="en-US" dirty="0" smtClean="0"/>
              <a:t> on Catalyst Surface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1474" y="772391"/>
            <a:ext cx="526297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/>
              <a:t>Spherical catalyst particle in PBR</a:t>
            </a:r>
          </a:p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/>
              <a:t>Liquid velocity past particle </a:t>
            </a:r>
            <a:r>
              <a:rPr lang="en-US" sz="2000" dirty="0" smtClean="0">
                <a:solidFill>
                  <a:srgbClr val="0000FF"/>
                </a:solidFill>
              </a:rPr>
              <a:t>U = 0.1 m/s</a:t>
            </a:r>
          </a:p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/>
              <a:t>Catalyst diameter </a:t>
            </a:r>
            <a:r>
              <a:rPr lang="en-US" sz="2000" dirty="0" err="1" smtClean="0">
                <a:solidFill>
                  <a:srgbClr val="FF3399"/>
                </a:solidFill>
              </a:rPr>
              <a:t>d</a:t>
            </a:r>
            <a:r>
              <a:rPr lang="en-US" sz="2000" baseline="-25000" dirty="0" err="1" smtClean="0">
                <a:solidFill>
                  <a:srgbClr val="FF3399"/>
                </a:solidFill>
              </a:rPr>
              <a:t>p</a:t>
            </a:r>
            <a:r>
              <a:rPr lang="en-US" sz="2000" dirty="0" smtClean="0"/>
              <a:t>= </a:t>
            </a:r>
            <a:r>
              <a:rPr lang="en-US" sz="2000" dirty="0" smtClean="0">
                <a:solidFill>
                  <a:srgbClr val="FF3399"/>
                </a:solidFill>
              </a:rPr>
              <a:t>1 cm </a:t>
            </a:r>
            <a:r>
              <a:rPr lang="en-US" sz="2000" dirty="0" smtClean="0"/>
              <a:t>= </a:t>
            </a:r>
            <a:r>
              <a:rPr lang="en-US" sz="2000" dirty="0" smtClean="0">
                <a:solidFill>
                  <a:srgbClr val="FF3399"/>
                </a:solidFill>
              </a:rPr>
              <a:t>0.01 m</a:t>
            </a:r>
          </a:p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/>
              <a:t>Instantaneous </a:t>
            </a:r>
            <a:r>
              <a:rPr lang="en-US" sz="2000" dirty="0" err="1" smtClean="0"/>
              <a:t>rxn</a:t>
            </a:r>
            <a:r>
              <a:rPr lang="en-US" sz="2000" dirty="0" smtClean="0"/>
              <a:t> at catalyst surface C</a:t>
            </a:r>
            <a:r>
              <a:rPr lang="en-US" sz="2000" baseline="-25000" dirty="0" smtClean="0"/>
              <a:t>As</a:t>
            </a:r>
            <a:r>
              <a:rPr lang="en-US" sz="2000" dirty="0" smtClean="0">
                <a:latin typeface="Arial"/>
                <a:cs typeface="Arial"/>
              </a:rPr>
              <a:t>≈0</a:t>
            </a:r>
          </a:p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>
                <a:latin typeface="Arial"/>
                <a:cs typeface="Arial"/>
              </a:rPr>
              <a:t>Bulk concentration </a:t>
            </a:r>
            <a:r>
              <a:rPr lang="en-US" sz="2000" dirty="0" err="1" smtClean="0">
                <a:latin typeface="Arial"/>
                <a:cs typeface="Arial"/>
              </a:rPr>
              <a:t>C</a:t>
            </a:r>
            <a:r>
              <a:rPr lang="en-US" sz="2000" baseline="-25000" dirty="0" err="1" smtClean="0">
                <a:latin typeface="Arial"/>
                <a:cs typeface="Arial"/>
              </a:rPr>
              <a:t>Ab</a:t>
            </a:r>
            <a:r>
              <a:rPr lang="en-US" sz="2000" dirty="0" smtClean="0">
                <a:latin typeface="Arial"/>
                <a:cs typeface="Arial"/>
              </a:rPr>
              <a:t>= 1 mol/L</a:t>
            </a:r>
          </a:p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  <a:latin typeface="Symbol" pitchFamily="18" charset="2"/>
              </a:rPr>
              <a:t>n </a:t>
            </a:r>
            <a:r>
              <a:rPr lang="en-US" sz="2000" dirty="0" smtClean="0">
                <a:cs typeface="Arial"/>
              </a:rPr>
              <a:t>≡ kinematic viscosity = </a:t>
            </a:r>
            <a:r>
              <a:rPr lang="en-US" sz="2000" dirty="0" smtClean="0">
                <a:solidFill>
                  <a:srgbClr val="006600"/>
                </a:solidFill>
                <a:cs typeface="Arial"/>
              </a:rPr>
              <a:t>0.5 x 10</a:t>
            </a:r>
            <a:r>
              <a:rPr lang="en-US" sz="2000" baseline="30000" dirty="0" smtClean="0">
                <a:solidFill>
                  <a:srgbClr val="006600"/>
                </a:solidFill>
                <a:cs typeface="Arial"/>
              </a:rPr>
              <a:t>-6</a:t>
            </a:r>
            <a:r>
              <a:rPr lang="en-US" sz="2000" dirty="0" smtClean="0">
                <a:solidFill>
                  <a:srgbClr val="006600"/>
                </a:solidFill>
                <a:cs typeface="Arial"/>
              </a:rPr>
              <a:t> m</a:t>
            </a:r>
            <a:r>
              <a:rPr lang="en-US" sz="2000" baseline="30000" dirty="0" smtClean="0">
                <a:solidFill>
                  <a:srgbClr val="006600"/>
                </a:solidFill>
                <a:cs typeface="Arial"/>
              </a:rPr>
              <a:t>2</a:t>
            </a:r>
            <a:r>
              <a:rPr lang="en-US" sz="2000" dirty="0" smtClean="0">
                <a:solidFill>
                  <a:srgbClr val="006600"/>
                </a:solidFill>
                <a:cs typeface="Arial"/>
              </a:rPr>
              <a:t>/s</a:t>
            </a:r>
          </a:p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858200"/>
                </a:solidFill>
                <a:cs typeface="Arial"/>
              </a:rPr>
              <a:t>D</a:t>
            </a:r>
            <a:r>
              <a:rPr lang="en-US" sz="2000" baseline="-25000" dirty="0" smtClean="0">
                <a:solidFill>
                  <a:srgbClr val="858200"/>
                </a:solidFill>
                <a:cs typeface="Arial"/>
              </a:rPr>
              <a:t>AB</a:t>
            </a:r>
            <a:r>
              <a:rPr lang="en-US" sz="2000" dirty="0" smtClean="0">
                <a:cs typeface="Arial"/>
              </a:rPr>
              <a:t> =</a:t>
            </a:r>
            <a:r>
              <a:rPr lang="en-US" sz="2000" dirty="0" smtClean="0">
                <a:solidFill>
                  <a:srgbClr val="858200"/>
                </a:solidFill>
                <a:cs typeface="Arial"/>
              </a:rPr>
              <a:t> 1x10</a:t>
            </a:r>
            <a:r>
              <a:rPr lang="en-US" sz="2000" baseline="30000" dirty="0" smtClean="0">
                <a:solidFill>
                  <a:srgbClr val="858200"/>
                </a:solidFill>
                <a:cs typeface="Arial"/>
              </a:rPr>
              <a:t>-10</a:t>
            </a:r>
            <a:r>
              <a:rPr lang="en-US" sz="2000" dirty="0" smtClean="0">
                <a:solidFill>
                  <a:srgbClr val="858200"/>
                </a:solidFill>
                <a:cs typeface="Arial"/>
              </a:rPr>
              <a:t> m</a:t>
            </a:r>
            <a:r>
              <a:rPr lang="en-US" sz="2000" baseline="30000" dirty="0" smtClean="0">
                <a:solidFill>
                  <a:srgbClr val="858200"/>
                </a:solidFill>
                <a:cs typeface="Arial"/>
              </a:rPr>
              <a:t>2</a:t>
            </a:r>
            <a:r>
              <a:rPr lang="en-US" sz="2000" dirty="0" smtClean="0">
                <a:solidFill>
                  <a:srgbClr val="858200"/>
                </a:solidFill>
                <a:cs typeface="Arial"/>
              </a:rPr>
              <a:t>/s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38800" y="2220191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6600"/>
                </a:solidFill>
              </a:rPr>
              <a:t>Determine the flux of A to the catalyst particle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6096000" y="543791"/>
            <a:ext cx="2942120" cy="1752600"/>
            <a:chOff x="6096000" y="1600200"/>
            <a:chExt cx="2942120" cy="1752600"/>
          </a:xfrm>
        </p:grpSpPr>
        <p:grpSp>
          <p:nvGrpSpPr>
            <p:cNvPr id="17" name="Group 16"/>
            <p:cNvGrpSpPr/>
            <p:nvPr/>
          </p:nvGrpSpPr>
          <p:grpSpPr>
            <a:xfrm>
              <a:off x="6203730" y="1600200"/>
              <a:ext cx="2038022" cy="1752600"/>
              <a:chOff x="6203730" y="1600200"/>
              <a:chExt cx="2038022" cy="1752600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6203730" y="1981200"/>
                <a:ext cx="2038022" cy="1371600"/>
                <a:chOff x="6203730" y="2052138"/>
                <a:chExt cx="2038022" cy="1371600"/>
              </a:xfrm>
            </p:grpSpPr>
            <p:sp>
              <p:nvSpPr>
                <p:cNvPr id="7" name="Arc 6"/>
                <p:cNvSpPr/>
                <p:nvPr/>
              </p:nvSpPr>
              <p:spPr>
                <a:xfrm rot="18812049">
                  <a:off x="6547894" y="2052138"/>
                  <a:ext cx="1371600" cy="1371600"/>
                </a:xfrm>
                <a:prstGeom prst="arc">
                  <a:avLst>
                    <a:gd name="adj1" fmla="val 16226971"/>
                    <a:gd name="adj2" fmla="val 0"/>
                  </a:avLst>
                </a:pr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" name="Straight Connector 8"/>
                <p:cNvCxnSpPr/>
                <p:nvPr/>
              </p:nvCxnSpPr>
              <p:spPr>
                <a:xfrm rot="5400000" flipH="1">
                  <a:off x="6465087" y="1982603"/>
                  <a:ext cx="12328" cy="535042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 flipH="1">
                  <a:off x="7968067" y="1982603"/>
                  <a:ext cx="12328" cy="535042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11"/>
              <p:cNvGrpSpPr/>
              <p:nvPr/>
            </p:nvGrpSpPr>
            <p:grpSpPr>
              <a:xfrm flipV="1">
                <a:off x="6203730" y="1600200"/>
                <a:ext cx="2038022" cy="1371600"/>
                <a:chOff x="6203730" y="2052138"/>
                <a:chExt cx="2038022" cy="1371600"/>
              </a:xfrm>
            </p:grpSpPr>
            <p:sp>
              <p:nvSpPr>
                <p:cNvPr id="13" name="Arc 12"/>
                <p:cNvSpPr/>
                <p:nvPr/>
              </p:nvSpPr>
              <p:spPr>
                <a:xfrm rot="18812049">
                  <a:off x="6547894" y="2052138"/>
                  <a:ext cx="1371600" cy="1371600"/>
                </a:xfrm>
                <a:prstGeom prst="arc">
                  <a:avLst>
                    <a:gd name="adj1" fmla="val 16226971"/>
                    <a:gd name="adj2" fmla="val 0"/>
                  </a:avLst>
                </a:pr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" name="Straight Connector 13"/>
                <p:cNvCxnSpPr/>
                <p:nvPr/>
              </p:nvCxnSpPr>
              <p:spPr>
                <a:xfrm rot="5400000" flipH="1">
                  <a:off x="6465087" y="1982603"/>
                  <a:ext cx="12328" cy="535042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 flipH="1">
                  <a:off x="7968067" y="1982603"/>
                  <a:ext cx="12328" cy="535042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" name="Oval 4"/>
            <p:cNvSpPr>
              <a:spLocks noChangeAspect="1"/>
            </p:cNvSpPr>
            <p:nvPr/>
          </p:nvSpPr>
          <p:spPr>
            <a:xfrm rot="20991487">
              <a:off x="6902701" y="2156460"/>
              <a:ext cx="640080" cy="64008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6096000" y="2475706"/>
              <a:ext cx="685800" cy="1588"/>
            </a:xfrm>
            <a:prstGeom prst="straightConnector1">
              <a:avLst/>
            </a:prstGeom>
            <a:ln w="1905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>
            <a:xfrm>
              <a:off x="6164320" y="2701160"/>
              <a:ext cx="861133" cy="597180"/>
              <a:chOff x="6248400" y="2701160"/>
              <a:chExt cx="861133" cy="597180"/>
            </a:xfrm>
          </p:grpSpPr>
          <p:cxnSp>
            <p:nvCxnSpPr>
              <p:cNvPr id="23" name="Straight Arrow Connector 22"/>
              <p:cNvCxnSpPr/>
              <p:nvPr/>
            </p:nvCxnSpPr>
            <p:spPr>
              <a:xfrm flipV="1">
                <a:off x="6771290" y="2701160"/>
                <a:ext cx="304800" cy="2286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6248400" y="2898230"/>
                <a:ext cx="86113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C</a:t>
                </a:r>
                <a:r>
                  <a:rPr lang="en-US" sz="2000" baseline="-25000" dirty="0" smtClean="0"/>
                  <a:t>As</a:t>
                </a:r>
                <a:r>
                  <a:rPr lang="en-US" sz="2000" dirty="0" smtClean="0"/>
                  <a:t>=0</a:t>
                </a: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6855370" y="2307020"/>
              <a:ext cx="755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0.01m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543800" y="1828800"/>
              <a:ext cx="149432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chemeClr val="tx2"/>
                  </a:solidFill>
                  <a:cs typeface="Arial"/>
                </a:rPr>
                <a:t>C</a:t>
              </a:r>
              <a:r>
                <a:rPr lang="en-US" baseline="-25000" dirty="0" err="1">
                  <a:solidFill>
                    <a:schemeClr val="tx2"/>
                  </a:solidFill>
                  <a:cs typeface="Arial"/>
                </a:rPr>
                <a:t>Ab</a:t>
              </a:r>
              <a:r>
                <a:rPr lang="en-US" dirty="0">
                  <a:solidFill>
                    <a:schemeClr val="tx2"/>
                  </a:solidFill>
                  <a:cs typeface="Arial"/>
                </a:rPr>
                <a:t>= 1 mol/L</a:t>
              </a:r>
              <a:endParaRPr lang="en-US" dirty="0">
                <a:solidFill>
                  <a:schemeClr val="tx2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114300" y="2971800"/>
            <a:ext cx="891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velocity is non-zero, so we primarily have convective mass transfer to the catalyst particle:</a:t>
            </a: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>
            <p:extLst/>
          </p:nvPr>
        </p:nvGraphicFramePr>
        <p:xfrm>
          <a:off x="2914650" y="3378200"/>
          <a:ext cx="3314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9" name="Equation" r:id="rId3" imgW="3314520" imgH="431640" progId="Equation.DSMT4">
                  <p:embed/>
                </p:oleObj>
              </mc:Choice>
              <mc:Fallback>
                <p:oleObj name="Equation" r:id="rId3" imgW="33145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4650" y="3378200"/>
                        <a:ext cx="33147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93280" y="3811656"/>
            <a:ext cx="2781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Compute </a:t>
            </a:r>
            <a:r>
              <a:rPr lang="en-US" sz="2000" dirty="0" err="1" smtClean="0">
                <a:solidFill>
                  <a:srgbClr val="0000FF"/>
                </a:solidFill>
              </a:rPr>
              <a:t>k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C</a:t>
            </a:r>
            <a:r>
              <a:rPr lang="en-US" sz="2000" baseline="-25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from </a:t>
            </a:r>
            <a:r>
              <a:rPr lang="en-US" sz="2000" dirty="0" err="1" smtClean="0">
                <a:solidFill>
                  <a:srgbClr val="0000FF"/>
                </a:solidFill>
              </a:rPr>
              <a:t>Fr</a:t>
            </a:r>
            <a:r>
              <a:rPr lang="en-US" sz="2000" dirty="0" err="1" smtClean="0">
                <a:solidFill>
                  <a:srgbClr val="0000FF"/>
                </a:solidFill>
                <a:latin typeface="Arial"/>
                <a:cs typeface="Arial"/>
              </a:rPr>
              <a:t>össling</a:t>
            </a:r>
            <a:r>
              <a:rPr lang="en-US" sz="200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correlation: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>
            <p:extLst/>
          </p:nvPr>
        </p:nvGraphicFramePr>
        <p:xfrm>
          <a:off x="6858000" y="3835399"/>
          <a:ext cx="9906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0" name="Equation" r:id="rId5" imgW="990360" imgH="660240" progId="Equation.DSMT4">
                  <p:embed/>
                </p:oleObj>
              </mc:Choice>
              <mc:Fallback>
                <p:oleObj name="Equation" r:id="rId5" imgW="99036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3835399"/>
                        <a:ext cx="9906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>
            <p:extLst/>
          </p:nvPr>
        </p:nvGraphicFramePr>
        <p:xfrm>
          <a:off x="411163" y="4622800"/>
          <a:ext cx="23368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1" name="Equation" r:id="rId7" imgW="2336760" imgH="749160" progId="Equation.DSMT4">
                  <p:embed/>
                </p:oleObj>
              </mc:Choice>
              <mc:Fallback>
                <p:oleObj name="Equation" r:id="rId7" imgW="233676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4622800"/>
                        <a:ext cx="23368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>
            <p:extLst/>
          </p:nvPr>
        </p:nvGraphicFramePr>
        <p:xfrm>
          <a:off x="2501900" y="3797300"/>
          <a:ext cx="14351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2" name="Equation" r:id="rId9" imgW="1434960" imgH="736560" progId="Equation.DSMT4">
                  <p:embed/>
                </p:oleObj>
              </mc:Choice>
              <mc:Fallback>
                <p:oleObj name="Equation" r:id="rId9" imgW="143496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1900" y="3797300"/>
                        <a:ext cx="14351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6"/>
          <p:cNvGraphicFramePr>
            <a:graphicFrameLocks noChangeAspect="1"/>
          </p:cNvGraphicFramePr>
          <p:nvPr>
            <p:extLst/>
          </p:nvPr>
        </p:nvGraphicFramePr>
        <p:xfrm>
          <a:off x="2849563" y="4835525"/>
          <a:ext cx="15113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3" name="Equation" r:id="rId11" imgW="1511280" imgH="253800" progId="Equation.DSMT4">
                  <p:embed/>
                </p:oleObj>
              </mc:Choice>
              <mc:Fallback>
                <p:oleObj name="Equation" r:id="rId11" imgW="15112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9563" y="4835525"/>
                        <a:ext cx="15113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7"/>
          <p:cNvGraphicFramePr>
            <a:graphicFrameLocks noChangeAspect="1"/>
          </p:cNvGraphicFramePr>
          <p:nvPr>
            <p:extLst/>
          </p:nvPr>
        </p:nvGraphicFramePr>
        <p:xfrm>
          <a:off x="4102100" y="3994150"/>
          <a:ext cx="2578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4" name="Equation" r:id="rId13" imgW="2577960" imgH="342720" progId="Equation.DSMT4">
                  <p:embed/>
                </p:oleObj>
              </mc:Choice>
              <mc:Fallback>
                <p:oleObj name="Equation" r:id="rId13" imgW="257796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3994150"/>
                        <a:ext cx="25781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2" name="Object 8"/>
          <p:cNvGraphicFramePr>
            <a:graphicFrameLocks noChangeAspect="1"/>
          </p:cNvGraphicFramePr>
          <p:nvPr>
            <p:extLst/>
          </p:nvPr>
        </p:nvGraphicFramePr>
        <p:xfrm>
          <a:off x="7918450" y="3829050"/>
          <a:ext cx="11303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5" name="Equation" r:id="rId15" imgW="1130040" imgH="672840" progId="Equation.DSMT4">
                  <p:embed/>
                </p:oleObj>
              </mc:Choice>
              <mc:Fallback>
                <p:oleObj name="Equation" r:id="rId15" imgW="113004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8450" y="3829050"/>
                        <a:ext cx="11303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3" name="Object 9"/>
          <p:cNvGraphicFramePr>
            <a:graphicFrameLocks noChangeAspect="1"/>
          </p:cNvGraphicFramePr>
          <p:nvPr>
            <p:extLst/>
          </p:nvPr>
        </p:nvGraphicFramePr>
        <p:xfrm>
          <a:off x="4519613" y="4572000"/>
          <a:ext cx="2336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6" name="Equation" r:id="rId17" imgW="2336760" imgH="787320" progId="Equation.DSMT4">
                  <p:embed/>
                </p:oleObj>
              </mc:Choice>
              <mc:Fallback>
                <p:oleObj name="Equation" r:id="rId17" imgW="233676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9613" y="4572000"/>
                        <a:ext cx="23368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4" name="Object 10"/>
          <p:cNvGraphicFramePr>
            <a:graphicFrameLocks noChangeAspect="1"/>
          </p:cNvGraphicFramePr>
          <p:nvPr>
            <p:extLst/>
          </p:nvPr>
        </p:nvGraphicFramePr>
        <p:xfrm>
          <a:off x="7040563" y="4794250"/>
          <a:ext cx="14986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7" name="Equation" r:id="rId19" imgW="1498320" imgH="253800" progId="Equation.DSMT4">
                  <p:embed/>
                </p:oleObj>
              </mc:Choice>
              <mc:Fallback>
                <p:oleObj name="Equation" r:id="rId19" imgW="1498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0563" y="4794250"/>
                        <a:ext cx="14986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5" name="Object 11"/>
          <p:cNvGraphicFramePr>
            <a:graphicFrameLocks noChangeAspect="1"/>
          </p:cNvGraphicFramePr>
          <p:nvPr>
            <p:extLst/>
          </p:nvPr>
        </p:nvGraphicFramePr>
        <p:xfrm>
          <a:off x="2066925" y="5392738"/>
          <a:ext cx="3479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8" name="Equation" r:id="rId21" imgW="3479760" imgH="444240" progId="Equation.DSMT4">
                  <p:embed/>
                </p:oleObj>
              </mc:Choice>
              <mc:Fallback>
                <p:oleObj name="Equation" r:id="rId21" imgW="347976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25" y="5392738"/>
                        <a:ext cx="34798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6" name="Object 12"/>
          <p:cNvGraphicFramePr>
            <a:graphicFrameLocks noChangeAspect="1"/>
          </p:cNvGraphicFramePr>
          <p:nvPr>
            <p:extLst/>
          </p:nvPr>
        </p:nvGraphicFramePr>
        <p:xfrm>
          <a:off x="5648325" y="5497513"/>
          <a:ext cx="13335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9" name="Equation" r:id="rId23" imgW="1333440" imgH="253800" progId="Equation.DSMT4">
                  <p:embed/>
                </p:oleObj>
              </mc:Choice>
              <mc:Fallback>
                <p:oleObj name="Equation" r:id="rId23" imgW="13334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8325" y="5497513"/>
                        <a:ext cx="13335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7" name="Object 13"/>
          <p:cNvGraphicFramePr>
            <a:graphicFrameLocks noChangeAspect="1"/>
          </p:cNvGraphicFramePr>
          <p:nvPr>
            <p:extLst/>
          </p:nvPr>
        </p:nvGraphicFramePr>
        <p:xfrm>
          <a:off x="2019300" y="5867400"/>
          <a:ext cx="2578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0" name="Equation" r:id="rId25" imgW="2577960" imgH="685800" progId="Equation.DSMT4">
                  <p:embed/>
                </p:oleObj>
              </mc:Choice>
              <mc:Fallback>
                <p:oleObj name="Equation" r:id="rId25" imgW="25779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9300" y="5867400"/>
                        <a:ext cx="25781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Rectangle 42"/>
          <p:cNvSpPr/>
          <p:nvPr/>
        </p:nvSpPr>
        <p:spPr>
          <a:xfrm>
            <a:off x="3160990" y="4773800"/>
            <a:ext cx="1219200" cy="365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7359870" y="4739640"/>
            <a:ext cx="1219200" cy="365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958840" y="5463171"/>
            <a:ext cx="1051560" cy="32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279" name="Object 15"/>
          <p:cNvGraphicFramePr>
            <a:graphicFrameLocks noChangeAspect="1"/>
          </p:cNvGraphicFramePr>
          <p:nvPr>
            <p:extLst/>
          </p:nvPr>
        </p:nvGraphicFramePr>
        <p:xfrm>
          <a:off x="4660900" y="5924770"/>
          <a:ext cx="2349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1" name="Equation" r:id="rId27" imgW="2349360" imgH="609480" progId="Equation.DSMT4">
                  <p:embed/>
                </p:oleObj>
              </mc:Choice>
              <mc:Fallback>
                <p:oleObj name="Equation" r:id="rId27" imgW="234936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0900" y="5924770"/>
                        <a:ext cx="23495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1661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43" grpId="0" animBg="1"/>
      <p:bldP spid="45" grpId="0" animBg="1"/>
      <p:bldP spid="4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dirty="0" smtClean="0"/>
              <a:t>Rapid </a:t>
            </a:r>
            <a:r>
              <a:rPr lang="en-US" dirty="0" err="1" smtClean="0"/>
              <a:t>Rxn</a:t>
            </a:r>
            <a:r>
              <a:rPr lang="en-US" dirty="0" smtClean="0"/>
              <a:t> on Catalyst Surface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1474" y="838200"/>
            <a:ext cx="526297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/>
              <a:t>Spherical catalyst particle in PBR</a:t>
            </a:r>
          </a:p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/>
              <a:t>Liquid velocity past particle U = 0.1 m/s</a:t>
            </a:r>
          </a:p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/>
              <a:t>Catalyst diameter </a:t>
            </a:r>
            <a:r>
              <a:rPr lang="en-US" sz="2000" dirty="0" err="1" smtClean="0"/>
              <a:t>d</a:t>
            </a:r>
            <a:r>
              <a:rPr lang="en-US" sz="2000" baseline="-25000" dirty="0" err="1" smtClean="0"/>
              <a:t>p</a:t>
            </a:r>
            <a:r>
              <a:rPr lang="en-US" sz="2000" dirty="0" smtClean="0"/>
              <a:t>= 1cm = 0.01m</a:t>
            </a:r>
          </a:p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Instantaneous </a:t>
            </a:r>
            <a:r>
              <a:rPr lang="en-US" sz="2000" dirty="0" err="1" smtClean="0">
                <a:solidFill>
                  <a:srgbClr val="FF0000"/>
                </a:solidFill>
              </a:rPr>
              <a:t>rxn</a:t>
            </a:r>
            <a:r>
              <a:rPr lang="en-US" sz="2000" dirty="0" smtClean="0">
                <a:solidFill>
                  <a:srgbClr val="FF0000"/>
                </a:solidFill>
              </a:rPr>
              <a:t> at catalyst surface C</a:t>
            </a:r>
            <a:r>
              <a:rPr lang="en-US" sz="2000" baseline="-25000" dirty="0" smtClean="0">
                <a:solidFill>
                  <a:srgbClr val="FF0000"/>
                </a:solidFill>
              </a:rPr>
              <a:t>As</a:t>
            </a:r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≈0</a:t>
            </a:r>
          </a:p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>
                <a:latin typeface="Arial"/>
                <a:cs typeface="Arial"/>
              </a:rPr>
              <a:t>Bulk concentration </a:t>
            </a:r>
            <a:r>
              <a:rPr lang="en-US" sz="2000" dirty="0" err="1" smtClean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C</a:t>
            </a:r>
            <a:r>
              <a:rPr lang="en-US" sz="2000" baseline="-25000" dirty="0" err="1" smtClean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Ab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= 1 mol/L</a:t>
            </a:r>
          </a:p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>
                <a:latin typeface="Symbol" pitchFamily="18" charset="2"/>
              </a:rPr>
              <a:t>n </a:t>
            </a:r>
            <a:r>
              <a:rPr lang="en-US" sz="2000" dirty="0" smtClean="0">
                <a:cs typeface="Arial"/>
              </a:rPr>
              <a:t>≡ kinematic viscosity = 0.5 x 10</a:t>
            </a:r>
            <a:r>
              <a:rPr lang="en-US" sz="2000" baseline="30000" dirty="0" smtClean="0">
                <a:cs typeface="Arial"/>
              </a:rPr>
              <a:t>-6</a:t>
            </a:r>
            <a:r>
              <a:rPr lang="en-US" sz="2000" dirty="0" smtClean="0">
                <a:cs typeface="Arial"/>
              </a:rPr>
              <a:t> m</a:t>
            </a:r>
            <a:r>
              <a:rPr lang="en-US" sz="2000" baseline="30000" dirty="0" smtClean="0">
                <a:cs typeface="Arial"/>
              </a:rPr>
              <a:t>2</a:t>
            </a:r>
            <a:r>
              <a:rPr lang="en-US" sz="2000" dirty="0" smtClean="0">
                <a:cs typeface="Arial"/>
              </a:rPr>
              <a:t>/s</a:t>
            </a:r>
          </a:p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>
                <a:cs typeface="Arial"/>
              </a:rPr>
              <a:t>D</a:t>
            </a:r>
            <a:r>
              <a:rPr lang="en-US" sz="2000" baseline="-25000" dirty="0" smtClean="0">
                <a:cs typeface="Arial"/>
              </a:rPr>
              <a:t>AB</a:t>
            </a:r>
            <a:r>
              <a:rPr lang="en-US" sz="2000" dirty="0" smtClean="0">
                <a:cs typeface="Arial"/>
              </a:rPr>
              <a:t> = 1x10</a:t>
            </a:r>
            <a:r>
              <a:rPr lang="en-US" sz="2000" baseline="30000" dirty="0" smtClean="0">
                <a:cs typeface="Arial"/>
              </a:rPr>
              <a:t>-10</a:t>
            </a:r>
            <a:r>
              <a:rPr lang="en-US" sz="2000" dirty="0" smtClean="0">
                <a:cs typeface="Arial"/>
              </a:rPr>
              <a:t> m</a:t>
            </a:r>
            <a:r>
              <a:rPr lang="en-US" sz="2000" baseline="30000" dirty="0" smtClean="0">
                <a:cs typeface="Arial"/>
              </a:rPr>
              <a:t>2</a:t>
            </a:r>
            <a:r>
              <a:rPr lang="en-US" sz="2000" dirty="0" smtClean="0">
                <a:cs typeface="Arial"/>
              </a:rPr>
              <a:t>/s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38800" y="228600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6600"/>
                </a:solidFill>
              </a:rPr>
              <a:t>Determine the flux of A to the catalyst particle</a:t>
            </a:r>
          </a:p>
        </p:txBody>
      </p:sp>
      <p:grpSp>
        <p:nvGrpSpPr>
          <p:cNvPr id="6" name="Group 27"/>
          <p:cNvGrpSpPr/>
          <p:nvPr/>
        </p:nvGrpSpPr>
        <p:grpSpPr>
          <a:xfrm>
            <a:off x="6096000" y="609600"/>
            <a:ext cx="2942120" cy="1752600"/>
            <a:chOff x="6096000" y="1600200"/>
            <a:chExt cx="2942120" cy="1752600"/>
          </a:xfrm>
        </p:grpSpPr>
        <p:grpSp>
          <p:nvGrpSpPr>
            <p:cNvPr id="8" name="Group 16"/>
            <p:cNvGrpSpPr/>
            <p:nvPr/>
          </p:nvGrpSpPr>
          <p:grpSpPr>
            <a:xfrm>
              <a:off x="6203730" y="1600200"/>
              <a:ext cx="2038022" cy="1752600"/>
              <a:chOff x="6203730" y="1600200"/>
              <a:chExt cx="2038022" cy="1752600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6203730" y="1981200"/>
                <a:ext cx="2038022" cy="1371600"/>
                <a:chOff x="6203730" y="2052138"/>
                <a:chExt cx="2038022" cy="1371600"/>
              </a:xfrm>
            </p:grpSpPr>
            <p:sp>
              <p:nvSpPr>
                <p:cNvPr id="7" name="Arc 6"/>
                <p:cNvSpPr/>
                <p:nvPr/>
              </p:nvSpPr>
              <p:spPr>
                <a:xfrm rot="18812049">
                  <a:off x="6547894" y="2052138"/>
                  <a:ext cx="1371600" cy="1371600"/>
                </a:xfrm>
                <a:prstGeom prst="arc">
                  <a:avLst>
                    <a:gd name="adj1" fmla="val 16226971"/>
                    <a:gd name="adj2" fmla="val 0"/>
                  </a:avLst>
                </a:pr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" name="Straight Connector 8"/>
                <p:cNvCxnSpPr/>
                <p:nvPr/>
              </p:nvCxnSpPr>
              <p:spPr>
                <a:xfrm rot="5400000" flipH="1">
                  <a:off x="6465087" y="1982603"/>
                  <a:ext cx="12328" cy="535042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 flipH="1">
                  <a:off x="7968067" y="1982603"/>
                  <a:ext cx="12328" cy="535042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11"/>
              <p:cNvGrpSpPr/>
              <p:nvPr/>
            </p:nvGrpSpPr>
            <p:grpSpPr>
              <a:xfrm flipV="1">
                <a:off x="6203730" y="1600200"/>
                <a:ext cx="2038022" cy="1371600"/>
                <a:chOff x="6203730" y="2052138"/>
                <a:chExt cx="2038022" cy="1371600"/>
              </a:xfrm>
            </p:grpSpPr>
            <p:sp>
              <p:nvSpPr>
                <p:cNvPr id="13" name="Arc 12"/>
                <p:cNvSpPr/>
                <p:nvPr/>
              </p:nvSpPr>
              <p:spPr>
                <a:xfrm rot="18812049">
                  <a:off x="6547894" y="2052138"/>
                  <a:ext cx="1371600" cy="1371600"/>
                </a:xfrm>
                <a:prstGeom prst="arc">
                  <a:avLst>
                    <a:gd name="adj1" fmla="val 16226971"/>
                    <a:gd name="adj2" fmla="val 0"/>
                  </a:avLst>
                </a:pr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" name="Straight Connector 13"/>
                <p:cNvCxnSpPr/>
                <p:nvPr/>
              </p:nvCxnSpPr>
              <p:spPr>
                <a:xfrm rot="5400000" flipH="1">
                  <a:off x="6465087" y="1982603"/>
                  <a:ext cx="12328" cy="535042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 flipH="1">
                  <a:off x="7968067" y="1982603"/>
                  <a:ext cx="12328" cy="535042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" name="Oval 4"/>
            <p:cNvSpPr>
              <a:spLocks noChangeAspect="1"/>
            </p:cNvSpPr>
            <p:nvPr/>
          </p:nvSpPr>
          <p:spPr>
            <a:xfrm rot="20991487">
              <a:off x="6902701" y="2156460"/>
              <a:ext cx="640080" cy="64008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6096000" y="2475706"/>
              <a:ext cx="685800" cy="1588"/>
            </a:xfrm>
            <a:prstGeom prst="straightConnector1">
              <a:avLst/>
            </a:prstGeom>
            <a:ln w="1905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oup 24"/>
            <p:cNvGrpSpPr/>
            <p:nvPr/>
          </p:nvGrpSpPr>
          <p:grpSpPr>
            <a:xfrm>
              <a:off x="6164320" y="2701160"/>
              <a:ext cx="861133" cy="597180"/>
              <a:chOff x="6248400" y="2701160"/>
              <a:chExt cx="861133" cy="597180"/>
            </a:xfrm>
          </p:grpSpPr>
          <p:cxnSp>
            <p:nvCxnSpPr>
              <p:cNvPr id="23" name="Straight Arrow Connector 22"/>
              <p:cNvCxnSpPr/>
              <p:nvPr/>
            </p:nvCxnSpPr>
            <p:spPr>
              <a:xfrm flipV="1">
                <a:off x="6771290" y="2701160"/>
                <a:ext cx="304800" cy="2286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6248400" y="2898230"/>
                <a:ext cx="86113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C</a:t>
                </a:r>
                <a:r>
                  <a:rPr lang="en-US" sz="2000" baseline="-25000" dirty="0" smtClean="0"/>
                  <a:t>As</a:t>
                </a:r>
                <a:r>
                  <a:rPr lang="en-US" sz="2000" dirty="0" smtClean="0"/>
                  <a:t>=0</a:t>
                </a: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6855370" y="2307020"/>
              <a:ext cx="755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0.01m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543800" y="1828800"/>
              <a:ext cx="149432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chemeClr val="tx2"/>
                  </a:solidFill>
                  <a:cs typeface="Arial"/>
                </a:rPr>
                <a:t>C</a:t>
              </a:r>
              <a:r>
                <a:rPr lang="en-US" baseline="-25000" dirty="0" err="1">
                  <a:solidFill>
                    <a:schemeClr val="tx2"/>
                  </a:solidFill>
                  <a:cs typeface="Arial"/>
                </a:rPr>
                <a:t>Ab</a:t>
              </a:r>
              <a:r>
                <a:rPr lang="en-US" dirty="0">
                  <a:solidFill>
                    <a:schemeClr val="tx2"/>
                  </a:solidFill>
                  <a:cs typeface="Arial"/>
                </a:rPr>
                <a:t>= 1 mol/L</a:t>
              </a:r>
              <a:endParaRPr lang="en-US" dirty="0">
                <a:solidFill>
                  <a:schemeClr val="tx2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114300" y="3048000"/>
            <a:ext cx="891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velocity is non-zero, so we primarily have convective mass transfer to the catalyst particle:</a:t>
            </a: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>
            <p:extLst/>
          </p:nvPr>
        </p:nvGraphicFramePr>
        <p:xfrm>
          <a:off x="2914650" y="3475038"/>
          <a:ext cx="3314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6" name="Equation" r:id="rId3" imgW="3314520" imgH="431640" progId="Equation.DSMT4">
                  <p:embed/>
                </p:oleObj>
              </mc:Choice>
              <mc:Fallback>
                <p:oleObj name="Equation" r:id="rId3" imgW="33145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4650" y="3475038"/>
                        <a:ext cx="33147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788988" y="3925957"/>
            <a:ext cx="25463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Computed </a:t>
            </a:r>
            <a:r>
              <a:rPr lang="en-US" sz="2000" dirty="0" err="1" smtClean="0">
                <a:solidFill>
                  <a:srgbClr val="0000FF"/>
                </a:solidFill>
              </a:rPr>
              <a:t>k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C</a:t>
            </a:r>
            <a:r>
              <a:rPr lang="en-US" sz="2000" baseline="-25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from </a:t>
            </a:r>
            <a:r>
              <a:rPr lang="en-US" sz="2000" dirty="0" err="1" smtClean="0">
                <a:solidFill>
                  <a:srgbClr val="0000FF"/>
                </a:solidFill>
              </a:rPr>
              <a:t>Fr</a:t>
            </a:r>
            <a:r>
              <a:rPr lang="en-US" sz="2000" dirty="0" err="1" smtClean="0">
                <a:solidFill>
                  <a:srgbClr val="0000FF"/>
                </a:solidFill>
                <a:latin typeface="Arial"/>
                <a:cs typeface="Arial"/>
              </a:rPr>
              <a:t>össling</a:t>
            </a:r>
            <a:r>
              <a:rPr lang="en-US" sz="200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correlation: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11269" name="Object 5"/>
          <p:cNvGraphicFramePr>
            <a:graphicFrameLocks noChangeAspect="1"/>
          </p:cNvGraphicFramePr>
          <p:nvPr>
            <p:extLst/>
          </p:nvPr>
        </p:nvGraphicFramePr>
        <p:xfrm>
          <a:off x="4124325" y="3911600"/>
          <a:ext cx="1409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7" name="Equation" r:id="rId5" imgW="1409400" imgH="736560" progId="Equation.DSMT4">
                  <p:embed/>
                </p:oleObj>
              </mc:Choice>
              <mc:Fallback>
                <p:oleObj name="Equation" r:id="rId5" imgW="140940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4325" y="3911600"/>
                        <a:ext cx="14097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9" name="Object 15"/>
          <p:cNvGraphicFramePr>
            <a:graphicFrameLocks noChangeAspect="1"/>
          </p:cNvGraphicFramePr>
          <p:nvPr>
            <p:extLst/>
          </p:nvPr>
        </p:nvGraphicFramePr>
        <p:xfrm>
          <a:off x="6310313" y="3944938"/>
          <a:ext cx="2057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8" name="Equation" r:id="rId7" imgW="2057400" imgH="609480" progId="Equation.DSMT4">
                  <p:embed/>
                </p:oleObj>
              </mc:Choice>
              <mc:Fallback>
                <p:oleObj name="Equation" r:id="rId7" imgW="20574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0313" y="3944938"/>
                        <a:ext cx="20574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0" name="Object 16"/>
          <p:cNvGraphicFramePr>
            <a:graphicFrameLocks noChangeAspect="1"/>
          </p:cNvGraphicFramePr>
          <p:nvPr>
            <p:extLst/>
          </p:nvPr>
        </p:nvGraphicFramePr>
        <p:xfrm>
          <a:off x="14288" y="4695825"/>
          <a:ext cx="53213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9" name="Equation" r:id="rId9" imgW="5321160" imgH="736560" progId="Equation.DSMT4">
                  <p:embed/>
                </p:oleObj>
              </mc:Choice>
              <mc:Fallback>
                <p:oleObj name="Equation" r:id="rId9" imgW="532116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8" y="4695825"/>
                        <a:ext cx="53213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1" name="Object 17"/>
          <p:cNvGraphicFramePr>
            <a:graphicFrameLocks noChangeAspect="1"/>
          </p:cNvGraphicFramePr>
          <p:nvPr>
            <p:extLst/>
          </p:nvPr>
        </p:nvGraphicFramePr>
        <p:xfrm>
          <a:off x="5310790" y="4733874"/>
          <a:ext cx="38227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0" name="Equation" r:id="rId11" imgW="3822480" imgH="660240" progId="Equation.DSMT4">
                  <p:embed/>
                </p:oleObj>
              </mc:Choice>
              <mc:Fallback>
                <p:oleObj name="Equation" r:id="rId11" imgW="382248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0790" y="4733874"/>
                        <a:ext cx="38227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403161" y="5465618"/>
            <a:ext cx="801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Because the reactant is consumed as soon as it reaches the surface</a:t>
            </a:r>
          </a:p>
        </p:txBody>
      </p:sp>
      <p:graphicFrame>
        <p:nvGraphicFramePr>
          <p:cNvPr id="12305" name="Object 17"/>
          <p:cNvGraphicFramePr>
            <a:graphicFrameLocks noChangeAspect="1"/>
          </p:cNvGraphicFramePr>
          <p:nvPr>
            <p:extLst/>
          </p:nvPr>
        </p:nvGraphicFramePr>
        <p:xfrm>
          <a:off x="2381250" y="5868114"/>
          <a:ext cx="43815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1" name="Equation" r:id="rId13" imgW="4381200" imgH="660240" progId="Equation.DSMT4">
                  <p:embed/>
                </p:oleObj>
              </mc:Choice>
              <mc:Fallback>
                <p:oleObj name="Equation" r:id="rId13" imgW="438120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50" y="5868114"/>
                        <a:ext cx="43815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616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0"/>
            <a:ext cx="8686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the previous example, derive an equation for the flux </a:t>
            </a:r>
            <a:r>
              <a:rPr lang="en-US" sz="2000" dirty="0" smtClean="0">
                <a:solidFill>
                  <a:srgbClr val="FF0000"/>
                </a:solidFill>
              </a:rPr>
              <a:t>if the reaction  were not instantaneous</a:t>
            </a:r>
            <a:r>
              <a:rPr lang="en-US" sz="2000" dirty="0" smtClean="0"/>
              <a:t>, and was instead at steady state (</a:t>
            </a:r>
            <a:r>
              <a:rPr lang="en-US" sz="2000" dirty="0" err="1" smtClean="0"/>
              <a:t>W</a:t>
            </a:r>
            <a:r>
              <a:rPr lang="en-US" sz="2000" baseline="-25000" dirty="0" err="1" smtClean="0"/>
              <a:t>A|surface</a:t>
            </a:r>
            <a:r>
              <a:rPr lang="en-US" sz="2000" dirty="0" smtClean="0"/>
              <a:t> =-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”) and followed the kinetics: -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AS</a:t>
            </a:r>
            <a:r>
              <a:rPr lang="en-US" sz="2000" dirty="0" smtClean="0"/>
              <a:t>’’=</a:t>
            </a:r>
            <a:r>
              <a:rPr lang="en-US" sz="2000" dirty="0" err="1" smtClean="0"/>
              <a:t>k</a:t>
            </a:r>
            <a:r>
              <a:rPr lang="en-US" sz="2000" baseline="-25000" dirty="0" err="1" smtClean="0"/>
              <a:t>r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As</a:t>
            </a:r>
            <a:r>
              <a:rPr lang="en-US" sz="2000" baseline="-25000" dirty="0" smtClean="0"/>
              <a:t>  </a:t>
            </a:r>
            <a:r>
              <a:rPr lang="en-US" sz="2000" dirty="0" smtClean="0"/>
              <a:t>(Observed rate is not diffusion limited)</a:t>
            </a: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>
            <p:extLst/>
          </p:nvPr>
        </p:nvGraphicFramePr>
        <p:xfrm>
          <a:off x="3334955" y="1907785"/>
          <a:ext cx="2235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2" name="Equation" r:id="rId4" imgW="2234880" imgH="431640" progId="Equation.DSMT4">
                  <p:embed/>
                </p:oleObj>
              </mc:Choice>
              <mc:Fallback>
                <p:oleObj name="Equation" r:id="rId4" imgW="22348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4955" y="1907785"/>
                        <a:ext cx="22352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3"/>
          <p:cNvGraphicFramePr>
            <a:graphicFrameLocks noChangeAspect="1"/>
          </p:cNvGraphicFramePr>
          <p:nvPr>
            <p:extLst/>
          </p:nvPr>
        </p:nvGraphicFramePr>
        <p:xfrm>
          <a:off x="228600" y="3184525"/>
          <a:ext cx="26162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3" name="Equation" r:id="rId6" imgW="2616120" imgH="355320" progId="Equation.DSMT4">
                  <p:embed/>
                </p:oleObj>
              </mc:Choice>
              <mc:Fallback>
                <p:oleObj name="Equation" r:id="rId6" imgW="261612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184525"/>
                        <a:ext cx="26162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776" y="1484305"/>
            <a:ext cx="9036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Because the reaction at the surface is at the steady state &amp; not instantaneous: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2310245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So if </a:t>
            </a:r>
            <a:r>
              <a:rPr lang="en-US" sz="2000" dirty="0" smtClean="0">
                <a:solidFill>
                  <a:srgbClr val="FF00FF"/>
                </a:solidFill>
              </a:rPr>
              <a:t>C</a:t>
            </a:r>
            <a:r>
              <a:rPr lang="en-US" sz="2000" baseline="-25000" dirty="0" smtClean="0">
                <a:solidFill>
                  <a:srgbClr val="FF00FF"/>
                </a:solidFill>
              </a:rPr>
              <a:t>As</a:t>
            </a:r>
            <a:r>
              <a:rPr lang="en-US" sz="2000" dirty="0" smtClean="0"/>
              <a:t> were in terms of measurable species, we would know </a:t>
            </a:r>
            <a:r>
              <a:rPr lang="en-US" sz="2000" dirty="0" err="1" smtClean="0"/>
              <a:t>W</a:t>
            </a:r>
            <a:r>
              <a:rPr lang="en-US" sz="2000" baseline="-25000" dirty="0" err="1" smtClean="0"/>
              <a:t>A,boundary</a:t>
            </a:r>
            <a:r>
              <a:rPr lang="en-US" sz="2000" dirty="0" smtClean="0"/>
              <a:t>   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>
            <p:extLst/>
          </p:nvPr>
        </p:nvGraphicFramePr>
        <p:xfrm>
          <a:off x="2925763" y="3190875"/>
          <a:ext cx="2946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4" name="Equation" r:id="rId8" imgW="2946240" imgH="330120" progId="Equation.DSMT4">
                  <p:embed/>
                </p:oleObj>
              </mc:Choice>
              <mc:Fallback>
                <p:oleObj name="Equation" r:id="rId8" imgW="29462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5763" y="3190875"/>
                        <a:ext cx="29464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5"/>
          <p:cNvGraphicFramePr>
            <a:graphicFrameLocks noChangeAspect="1"/>
          </p:cNvGraphicFramePr>
          <p:nvPr>
            <p:extLst/>
          </p:nvPr>
        </p:nvGraphicFramePr>
        <p:xfrm>
          <a:off x="5994400" y="3184525"/>
          <a:ext cx="2946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5" name="Equation" r:id="rId10" imgW="2946240" imgH="330120" progId="Equation.DSMT4">
                  <p:embed/>
                </p:oleObj>
              </mc:Choice>
              <mc:Fallback>
                <p:oleObj name="Equation" r:id="rId10" imgW="29462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4400" y="3184525"/>
                        <a:ext cx="29464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2"/>
          <p:cNvGraphicFramePr>
            <a:graphicFrameLocks noChangeAspect="1"/>
          </p:cNvGraphicFramePr>
          <p:nvPr/>
        </p:nvGraphicFramePr>
        <p:xfrm>
          <a:off x="1612900" y="1032640"/>
          <a:ext cx="3263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6" name="Equation" r:id="rId12" imgW="3263760" imgH="457200" progId="Equation.DSMT4">
                  <p:embed/>
                </p:oleObj>
              </mc:Choice>
              <mc:Fallback>
                <p:oleObj name="Equation" r:id="rId12" imgW="32637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2900" y="1032640"/>
                        <a:ext cx="3263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2"/>
          <p:cNvGraphicFramePr>
            <a:graphicFrameLocks noChangeAspect="1"/>
          </p:cNvGraphicFramePr>
          <p:nvPr/>
        </p:nvGraphicFramePr>
        <p:xfrm>
          <a:off x="5727700" y="1082675"/>
          <a:ext cx="1549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7" name="Equation" r:id="rId14" imgW="1549080" imgH="330120" progId="Equation.DSMT4">
                  <p:embed/>
                </p:oleObj>
              </mc:Choice>
              <mc:Fallback>
                <p:oleObj name="Equation" r:id="rId14" imgW="15490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7700" y="1082675"/>
                        <a:ext cx="15494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2"/>
          <p:cNvGraphicFramePr>
            <a:graphicFrameLocks noChangeAspect="1"/>
          </p:cNvGraphicFramePr>
          <p:nvPr>
            <p:extLst/>
          </p:nvPr>
        </p:nvGraphicFramePr>
        <p:xfrm>
          <a:off x="5664200" y="1929245"/>
          <a:ext cx="889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8" name="Equation" r:id="rId16" imgW="888840" imgH="330120" progId="Equation.DSMT4">
                  <p:embed/>
                </p:oleObj>
              </mc:Choice>
              <mc:Fallback>
                <p:oleObj name="Equation" r:id="rId16" imgW="8888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200" y="1929245"/>
                        <a:ext cx="889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342900" y="2701755"/>
            <a:ext cx="8458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Use the equality to put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As</a:t>
            </a:r>
            <a:r>
              <a:rPr lang="en-US" sz="2000" dirty="0" smtClean="0">
                <a:solidFill>
                  <a:srgbClr val="0000FF"/>
                </a:solidFill>
              </a:rPr>
              <a:t> in terms of measurable species (solve for </a:t>
            </a:r>
            <a:r>
              <a:rPr lang="en-US" sz="2000" dirty="0" smtClean="0">
                <a:solidFill>
                  <a:srgbClr val="FF00FF"/>
                </a:solidFill>
              </a:rPr>
              <a:t>C</a:t>
            </a:r>
            <a:r>
              <a:rPr lang="en-US" sz="2000" baseline="-25000" dirty="0" smtClean="0">
                <a:solidFill>
                  <a:srgbClr val="FF00FF"/>
                </a:solidFill>
              </a:rPr>
              <a:t>As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</a:p>
        </p:txBody>
      </p:sp>
      <p:graphicFrame>
        <p:nvGraphicFramePr>
          <p:cNvPr id="13321" name="Object 9"/>
          <p:cNvGraphicFramePr>
            <a:graphicFrameLocks noChangeAspect="1"/>
          </p:cNvGraphicFramePr>
          <p:nvPr>
            <p:extLst/>
          </p:nvPr>
        </p:nvGraphicFramePr>
        <p:xfrm>
          <a:off x="971550" y="3802063"/>
          <a:ext cx="27813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9" name="Equation" r:id="rId18" imgW="2781000" imgH="355320" progId="Equation.DSMT4">
                  <p:embed/>
                </p:oleObj>
              </mc:Choice>
              <mc:Fallback>
                <p:oleObj name="Equation" r:id="rId18" imgW="278100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802063"/>
                        <a:ext cx="27813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2" name="Object 10"/>
          <p:cNvGraphicFramePr>
            <a:graphicFrameLocks noChangeAspect="1"/>
          </p:cNvGraphicFramePr>
          <p:nvPr>
            <p:extLst/>
          </p:nvPr>
        </p:nvGraphicFramePr>
        <p:xfrm>
          <a:off x="4157663" y="3605213"/>
          <a:ext cx="18415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0" name="Equation" r:id="rId20" imgW="1841400" imgH="698400" progId="Equation.DSMT4">
                  <p:embed/>
                </p:oleObj>
              </mc:Choice>
              <mc:Fallback>
                <p:oleObj name="Equation" r:id="rId20" imgW="184140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7663" y="3605213"/>
                        <a:ext cx="18415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3" name="Object 2"/>
          <p:cNvGraphicFramePr>
            <a:graphicFrameLocks noChangeAspect="1"/>
          </p:cNvGraphicFramePr>
          <p:nvPr>
            <p:extLst/>
          </p:nvPr>
        </p:nvGraphicFramePr>
        <p:xfrm>
          <a:off x="990600" y="4518025"/>
          <a:ext cx="3213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1" name="Equation" r:id="rId22" imgW="3213000" imgH="431640" progId="Equation.DSMT4">
                  <p:embed/>
                </p:oleObj>
              </mc:Choice>
              <mc:Fallback>
                <p:oleObj name="Equation" r:id="rId22" imgW="32130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518025"/>
                        <a:ext cx="32131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4" name="Object 2"/>
          <p:cNvGraphicFramePr>
            <a:graphicFrameLocks noChangeAspect="1"/>
          </p:cNvGraphicFramePr>
          <p:nvPr>
            <p:extLst/>
          </p:nvPr>
        </p:nvGraphicFramePr>
        <p:xfrm>
          <a:off x="4292600" y="4343400"/>
          <a:ext cx="38481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2" name="Equation" r:id="rId24" imgW="3848040" imgH="698400" progId="Equation.DSMT4">
                  <p:embed/>
                </p:oleObj>
              </mc:Choice>
              <mc:Fallback>
                <p:oleObj name="Equation" r:id="rId24" imgW="384804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2600" y="4343400"/>
                        <a:ext cx="38481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172200" y="3727985"/>
            <a:ext cx="17428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Plug into -</a:t>
            </a:r>
            <a:r>
              <a:rPr lang="en-US" sz="2000" dirty="0" err="1" smtClean="0">
                <a:solidFill>
                  <a:srgbClr val="0000FF"/>
                </a:solidFill>
              </a:rPr>
              <a:t>r’’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As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670" y="4976813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Rapid </a:t>
            </a:r>
            <a:r>
              <a:rPr lang="en-US" sz="2000" dirty="0" err="1" smtClean="0">
                <a:solidFill>
                  <a:srgbClr val="7030A0"/>
                </a:solidFill>
              </a:rPr>
              <a:t>rxn</a:t>
            </a:r>
            <a:r>
              <a:rPr lang="en-US" sz="2000" dirty="0" smtClean="0">
                <a:solidFill>
                  <a:srgbClr val="7030A0"/>
                </a:solidFill>
              </a:rPr>
              <a:t>, </a:t>
            </a:r>
            <a:r>
              <a:rPr lang="en-US" sz="2000" dirty="0" err="1" smtClean="0">
                <a:solidFill>
                  <a:srgbClr val="7030A0"/>
                </a:solidFill>
              </a:rPr>
              <a:t>k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r</a:t>
            </a:r>
            <a:r>
              <a:rPr lang="en-US" sz="2000" dirty="0" smtClean="0">
                <a:solidFill>
                  <a:srgbClr val="7030A0"/>
                </a:solidFill>
              </a:rPr>
              <a:t>&gt;&gt;</a:t>
            </a:r>
            <a:r>
              <a:rPr lang="en-US" sz="2000" dirty="0" err="1" smtClean="0">
                <a:solidFill>
                  <a:srgbClr val="7030A0"/>
                </a:solidFill>
              </a:rPr>
              <a:t>k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c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Arial"/>
              </a:rPr>
              <a:t>→ </a:t>
            </a:r>
            <a:r>
              <a:rPr lang="en-US" sz="2000" dirty="0" err="1" smtClean="0">
                <a:solidFill>
                  <a:srgbClr val="7030A0"/>
                </a:solidFill>
              </a:rPr>
              <a:t>k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c</a:t>
            </a:r>
            <a:r>
              <a:rPr lang="en-US" sz="2000" dirty="0" smtClean="0">
                <a:solidFill>
                  <a:srgbClr val="7030A0"/>
                </a:solidFill>
              </a:rPr>
              <a:t> in denominator is negligible</a:t>
            </a:r>
          </a:p>
        </p:txBody>
      </p:sp>
      <p:graphicFrame>
        <p:nvGraphicFramePr>
          <p:cNvPr id="13325" name="Object 13"/>
          <p:cNvGraphicFramePr>
            <a:graphicFrameLocks noChangeAspect="1"/>
          </p:cNvGraphicFramePr>
          <p:nvPr>
            <p:extLst/>
          </p:nvPr>
        </p:nvGraphicFramePr>
        <p:xfrm>
          <a:off x="3003550" y="5011737"/>
          <a:ext cx="1879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3" name="Equation" r:id="rId26" imgW="1879560" imgH="698400" progId="Equation.DSMT4">
                  <p:embed/>
                </p:oleObj>
              </mc:Choice>
              <mc:Fallback>
                <p:oleObj name="Equation" r:id="rId26" imgW="18795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3550" y="5011737"/>
                        <a:ext cx="18796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1828800" y="1971285"/>
          <a:ext cx="901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4" name="Equation" r:id="rId28" imgW="901440" imgH="330120" progId="Equation.DSMT4">
                  <p:embed/>
                </p:oleObj>
              </mc:Choice>
              <mc:Fallback>
                <p:oleObj name="Equation" r:id="rId28" imgW="9014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971285"/>
                        <a:ext cx="9017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Connector 28"/>
          <p:cNvCxnSpPr/>
          <p:nvPr/>
        </p:nvCxnSpPr>
        <p:spPr>
          <a:xfrm>
            <a:off x="4388069" y="5434012"/>
            <a:ext cx="3810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 flipV="1">
            <a:off x="4388069" y="5434012"/>
            <a:ext cx="3048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327" name="Object 15"/>
          <p:cNvGraphicFramePr>
            <a:graphicFrameLocks noChangeAspect="1"/>
          </p:cNvGraphicFramePr>
          <p:nvPr>
            <p:extLst/>
          </p:nvPr>
        </p:nvGraphicFramePr>
        <p:xfrm>
          <a:off x="5029200" y="5014912"/>
          <a:ext cx="2197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5" name="Equation" r:id="rId30" imgW="2197080" imgH="685800" progId="Equation.DSMT4">
                  <p:embed/>
                </p:oleObj>
              </mc:Choice>
              <mc:Fallback>
                <p:oleObj name="Equation" r:id="rId30" imgW="219708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5014912"/>
                        <a:ext cx="21971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6140669" y="5053012"/>
            <a:ext cx="3810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521669" y="5434012"/>
            <a:ext cx="3810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328" name="Object 16"/>
          <p:cNvGraphicFramePr>
            <a:graphicFrameLocks noChangeAspect="1"/>
          </p:cNvGraphicFramePr>
          <p:nvPr>
            <p:extLst/>
          </p:nvPr>
        </p:nvGraphicFramePr>
        <p:xfrm>
          <a:off x="7194550" y="5073650"/>
          <a:ext cx="1930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6" name="Equation" r:id="rId32" imgW="1930320" imgH="330120" progId="Equation.DSMT4">
                  <p:embed/>
                </p:oleObj>
              </mc:Choice>
              <mc:Fallback>
                <p:oleObj name="Equation" r:id="rId32" imgW="19303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4550" y="5073650"/>
                        <a:ext cx="19304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7162800" y="5379328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7030A0"/>
                </a:solidFill>
              </a:rPr>
              <a:t>Diffusion limited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670" y="57542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Slow </a:t>
            </a:r>
            <a:r>
              <a:rPr lang="en-US" sz="2000" dirty="0" err="1" smtClean="0">
                <a:solidFill>
                  <a:srgbClr val="7030A0"/>
                </a:solidFill>
              </a:rPr>
              <a:t>rxn</a:t>
            </a:r>
            <a:r>
              <a:rPr lang="en-US" sz="2000" dirty="0" smtClean="0">
                <a:solidFill>
                  <a:srgbClr val="7030A0"/>
                </a:solidFill>
              </a:rPr>
              <a:t>, </a:t>
            </a:r>
            <a:r>
              <a:rPr lang="en-US" sz="2000" dirty="0" err="1" smtClean="0">
                <a:solidFill>
                  <a:srgbClr val="7030A0"/>
                </a:solidFill>
              </a:rPr>
              <a:t>k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r</a:t>
            </a:r>
            <a:r>
              <a:rPr lang="en-US" sz="2000" dirty="0" smtClean="0">
                <a:solidFill>
                  <a:srgbClr val="7030A0"/>
                </a:solidFill>
              </a:rPr>
              <a:t>&lt;&lt;</a:t>
            </a:r>
            <a:r>
              <a:rPr lang="en-US" sz="2000" dirty="0" err="1" smtClean="0">
                <a:solidFill>
                  <a:srgbClr val="7030A0"/>
                </a:solidFill>
              </a:rPr>
              <a:t>k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c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Arial"/>
              </a:rPr>
              <a:t>→ </a:t>
            </a:r>
            <a:r>
              <a:rPr lang="en-US" sz="2000" dirty="0" err="1" smtClean="0">
                <a:solidFill>
                  <a:srgbClr val="7030A0"/>
                </a:solidFill>
              </a:rPr>
              <a:t>k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r</a:t>
            </a:r>
            <a:r>
              <a:rPr lang="en-US" sz="2000" dirty="0" smtClean="0">
                <a:solidFill>
                  <a:srgbClr val="7030A0"/>
                </a:solidFill>
              </a:rPr>
              <a:t> in denominator is negligible</a:t>
            </a:r>
          </a:p>
        </p:txBody>
      </p:sp>
      <p:graphicFrame>
        <p:nvGraphicFramePr>
          <p:cNvPr id="39" name="Object 13"/>
          <p:cNvGraphicFramePr>
            <a:graphicFrameLocks noChangeAspect="1"/>
          </p:cNvGraphicFramePr>
          <p:nvPr>
            <p:extLst/>
          </p:nvPr>
        </p:nvGraphicFramePr>
        <p:xfrm>
          <a:off x="3003550" y="5788601"/>
          <a:ext cx="1879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7" name="Equation" r:id="rId34" imgW="1879560" imgH="698400" progId="Equation.DSMT4">
                  <p:embed/>
                </p:oleObj>
              </mc:Choice>
              <mc:Fallback>
                <p:oleObj name="Equation" r:id="rId34" imgW="18795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3550" y="5788601"/>
                        <a:ext cx="18796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Connector 39"/>
          <p:cNvCxnSpPr/>
          <p:nvPr/>
        </p:nvCxnSpPr>
        <p:spPr>
          <a:xfrm>
            <a:off x="3886200" y="6179126"/>
            <a:ext cx="3810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 flipV="1">
            <a:off x="3886200" y="6179126"/>
            <a:ext cx="3048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Object 15"/>
          <p:cNvGraphicFramePr>
            <a:graphicFrameLocks noChangeAspect="1"/>
          </p:cNvGraphicFramePr>
          <p:nvPr>
            <p:extLst/>
          </p:nvPr>
        </p:nvGraphicFramePr>
        <p:xfrm>
          <a:off x="5010150" y="5791776"/>
          <a:ext cx="21971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8" name="Equation" r:id="rId36" imgW="2197080" imgH="698400" progId="Equation.DSMT4">
                  <p:embed/>
                </p:oleObj>
              </mc:Choice>
              <mc:Fallback>
                <p:oleObj name="Equation" r:id="rId36" imgW="21970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0150" y="5791776"/>
                        <a:ext cx="21971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Straight Connector 42"/>
          <p:cNvCxnSpPr/>
          <p:nvPr/>
        </p:nvCxnSpPr>
        <p:spPr>
          <a:xfrm>
            <a:off x="6368526" y="5836446"/>
            <a:ext cx="3810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502400" y="6217446"/>
            <a:ext cx="3810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Object 16"/>
          <p:cNvGraphicFramePr>
            <a:graphicFrameLocks noChangeAspect="1"/>
          </p:cNvGraphicFramePr>
          <p:nvPr>
            <p:extLst/>
          </p:nvPr>
        </p:nvGraphicFramePr>
        <p:xfrm>
          <a:off x="7219950" y="5874326"/>
          <a:ext cx="1905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9" name="Equation" r:id="rId38" imgW="1904760" imgH="330120" progId="Equation.DSMT4">
                  <p:embed/>
                </p:oleObj>
              </mc:Choice>
              <mc:Fallback>
                <p:oleObj name="Equation" r:id="rId38" imgW="19047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9950" y="5874326"/>
                        <a:ext cx="19050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7219983" y="6179622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7030A0"/>
                </a:solidFill>
              </a:rPr>
              <a:t>Reaction limited</a:t>
            </a:r>
          </a:p>
        </p:txBody>
      </p:sp>
    </p:spTree>
    <p:extLst>
      <p:ext uri="{BB962C8B-B14F-4D97-AF65-F5344CB8AC3E}">
        <p14:creationId xmlns:p14="http://schemas.microsoft.com/office/powerpoint/2010/main" val="424952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2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760"/>
                            </p:stCondLst>
                            <p:childTnLst>
                              <p:par>
                                <p:cTn id="9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1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1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8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9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720"/>
                            </p:stCondLst>
                            <p:childTnLst>
                              <p:par>
                                <p:cTn id="14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000"/>
                            </p:stCondLst>
                            <p:childTnLst>
                              <p:par>
                                <p:cTn id="17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/>
      <p:bldP spid="19" grpId="0"/>
      <p:bldP spid="20" grpId="0"/>
      <p:bldP spid="37" grpId="0"/>
      <p:bldP spid="38" grpId="0"/>
      <p:bldP spid="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Mass Transfer &amp; </a:t>
            </a:r>
            <a:r>
              <a:rPr lang="en-US" dirty="0" err="1" smtClean="0"/>
              <a:t>Rxn</a:t>
            </a:r>
            <a:r>
              <a:rPr lang="en-US" dirty="0" smtClean="0"/>
              <a:t> Limited Reactions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96830" y="2667000"/>
            <a:ext cx="2861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transport limited regime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42900" y="914400"/>
            <a:ext cx="8382000" cy="5058701"/>
            <a:chOff x="342900" y="1371600"/>
            <a:chExt cx="8382000" cy="5058701"/>
          </a:xfrm>
        </p:grpSpPr>
        <p:sp>
          <p:nvSpPr>
            <p:cNvPr id="4" name="Rectangle 3"/>
            <p:cNvSpPr/>
            <p:nvPr/>
          </p:nvSpPr>
          <p:spPr>
            <a:xfrm>
              <a:off x="952500" y="1371600"/>
              <a:ext cx="7772400" cy="4343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42900" y="3343245"/>
              <a:ext cx="5180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-</a:t>
              </a:r>
              <a:r>
                <a:rPr lang="en-US" sz="2000" dirty="0" err="1" smtClean="0"/>
                <a:t>r</a:t>
              </a:r>
              <a:r>
                <a:rPr lang="en-US" sz="2000" baseline="-25000" dirty="0" err="1" smtClean="0"/>
                <a:t>A</a:t>
              </a:r>
              <a:r>
                <a:rPr lang="en-US" sz="2000" dirty="0" smtClean="0"/>
                <a:t>’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295923" y="5715000"/>
              <a:ext cx="10855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(U/</a:t>
              </a:r>
              <a:r>
                <a:rPr lang="en-US" sz="2000" dirty="0" err="1" smtClean="0"/>
                <a:t>d</a:t>
              </a:r>
              <a:r>
                <a:rPr lang="en-US" sz="2000" baseline="-25000" dirty="0" err="1" smtClean="0"/>
                <a:t>p</a:t>
              </a:r>
              <a:r>
                <a:rPr lang="en-US" sz="2000" dirty="0" smtClean="0"/>
                <a:t>)</a:t>
              </a:r>
              <a:r>
                <a:rPr lang="en-US" sz="2000" baseline="30000" dirty="0" smtClean="0"/>
                <a:t>1/2</a:t>
              </a:r>
              <a:endParaRPr lang="en-US" sz="2000" dirty="0" smtClean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941990" y="1600200"/>
              <a:ext cx="7782910" cy="4117428"/>
            </a:xfrm>
            <a:custGeom>
              <a:avLst/>
              <a:gdLst>
                <a:gd name="connsiteX0" fmla="*/ 0 w 6484882"/>
                <a:gd name="connsiteY0" fmla="*/ 3825766 h 3825766"/>
                <a:gd name="connsiteX1" fmla="*/ 199696 w 6484882"/>
                <a:gd name="connsiteY1" fmla="*/ 2711669 h 3825766"/>
                <a:gd name="connsiteX2" fmla="*/ 599089 w 6484882"/>
                <a:gd name="connsiteY2" fmla="*/ 1387366 h 3825766"/>
                <a:gd name="connsiteX3" fmla="*/ 1502979 w 6484882"/>
                <a:gd name="connsiteY3" fmla="*/ 357352 h 3825766"/>
                <a:gd name="connsiteX4" fmla="*/ 3668110 w 6484882"/>
                <a:gd name="connsiteY4" fmla="*/ 73572 h 3825766"/>
                <a:gd name="connsiteX5" fmla="*/ 6484882 w 6484882"/>
                <a:gd name="connsiteY5" fmla="*/ 0 h 3825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4882" h="3825766">
                  <a:moveTo>
                    <a:pt x="0" y="3825766"/>
                  </a:moveTo>
                  <a:cubicBezTo>
                    <a:pt x="49924" y="3471917"/>
                    <a:pt x="99848" y="3118069"/>
                    <a:pt x="199696" y="2711669"/>
                  </a:cubicBezTo>
                  <a:cubicBezTo>
                    <a:pt x="299544" y="2305269"/>
                    <a:pt x="381875" y="1779752"/>
                    <a:pt x="599089" y="1387366"/>
                  </a:cubicBezTo>
                  <a:cubicBezTo>
                    <a:pt x="816303" y="994980"/>
                    <a:pt x="991476" y="576318"/>
                    <a:pt x="1502979" y="357352"/>
                  </a:cubicBezTo>
                  <a:cubicBezTo>
                    <a:pt x="2014482" y="138386"/>
                    <a:pt x="2837793" y="133131"/>
                    <a:pt x="3668110" y="73572"/>
                  </a:cubicBezTo>
                  <a:cubicBezTo>
                    <a:pt x="4498427" y="14013"/>
                    <a:pt x="6018923" y="15765"/>
                    <a:pt x="6484882" y="0"/>
                  </a:cubicBezTo>
                </a:path>
              </a:pathLst>
            </a:cu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61236" y="6030191"/>
              <a:ext cx="39549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(fluid velocity/particle diameter)</a:t>
              </a:r>
              <a:r>
                <a:rPr lang="en-US" sz="2000" baseline="30000" dirty="0" smtClean="0"/>
                <a:t>1/2</a:t>
              </a:r>
              <a:endParaRPr lang="en-US" sz="2000" dirty="0" smtClean="0"/>
            </a:p>
          </p:txBody>
        </p:sp>
      </p:grpSp>
      <p:sp>
        <p:nvSpPr>
          <p:cNvPr id="10" name="Oval 9"/>
          <p:cNvSpPr/>
          <p:nvPr/>
        </p:nvSpPr>
        <p:spPr>
          <a:xfrm rot="997504">
            <a:off x="989512" y="2434053"/>
            <a:ext cx="685800" cy="2948543"/>
          </a:xfrm>
          <a:prstGeom prst="ellipse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 rot="5400000">
            <a:off x="6172200" y="-1028700"/>
            <a:ext cx="685800" cy="4572000"/>
          </a:xfrm>
          <a:prstGeom prst="ellipse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160902" y="1828800"/>
            <a:ext cx="27638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reaction limited regime</a:t>
            </a:r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670000"/>
              </p:ext>
            </p:extLst>
          </p:nvPr>
        </p:nvGraphicFramePr>
        <p:xfrm>
          <a:off x="5657850" y="2230438"/>
          <a:ext cx="1587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80" name="Equation" r:id="rId3" imgW="1587240" imgH="330120" progId="Equation.DSMT4">
                  <p:embed/>
                </p:oleObj>
              </mc:Choice>
              <mc:Fallback>
                <p:oleObj name="Equation" r:id="rId3" imgW="1587240" imgH="3301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7850" y="2230438"/>
                        <a:ext cx="15875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608570"/>
              </p:ext>
            </p:extLst>
          </p:nvPr>
        </p:nvGraphicFramePr>
        <p:xfrm>
          <a:off x="1847850" y="3124200"/>
          <a:ext cx="1625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81" name="Equation" r:id="rId5" imgW="1625400" imgH="330120" progId="Equation.DSMT4">
                  <p:embed/>
                </p:oleObj>
              </mc:Choice>
              <mc:Fallback>
                <p:oleObj name="Equation" r:id="rId5" imgW="1625400" imgH="3301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3124200"/>
                        <a:ext cx="16256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1446455"/>
              </p:ext>
            </p:extLst>
          </p:nvPr>
        </p:nvGraphicFramePr>
        <p:xfrm>
          <a:off x="1790700" y="3606800"/>
          <a:ext cx="1409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82" name="Equation" r:id="rId7" imgW="1409400" imgH="736560" progId="Equation.DSMT4">
                  <p:embed/>
                </p:oleObj>
              </mc:Choice>
              <mc:Fallback>
                <p:oleObj name="Equation" r:id="rId7" imgW="1409400" imgH="7365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3606800"/>
                        <a:ext cx="14097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166306"/>
              </p:ext>
            </p:extLst>
          </p:nvPr>
        </p:nvGraphicFramePr>
        <p:xfrm>
          <a:off x="1727200" y="4343400"/>
          <a:ext cx="41783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83" name="Equation" r:id="rId9" imgW="4178160" imgH="965160" progId="Equation.DSMT4">
                  <p:embed/>
                </p:oleObj>
              </mc:Choice>
              <mc:Fallback>
                <p:oleObj name="Equation" r:id="rId9" imgW="4178160" imgH="9651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00" y="4343400"/>
                        <a:ext cx="41783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039755"/>
              </p:ext>
            </p:extLst>
          </p:nvPr>
        </p:nvGraphicFramePr>
        <p:xfrm>
          <a:off x="3429000" y="3803650"/>
          <a:ext cx="2552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84" name="Equation" r:id="rId11" imgW="2552400" imgH="342720" progId="Equation.DSMT4">
                  <p:embed/>
                </p:oleObj>
              </mc:Choice>
              <mc:Fallback>
                <p:oleObj name="Equation" r:id="rId11" imgW="2552400" imgH="342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803650"/>
                        <a:ext cx="2552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6219463"/>
              </p:ext>
            </p:extLst>
          </p:nvPr>
        </p:nvGraphicFramePr>
        <p:xfrm>
          <a:off x="6210300" y="3644900"/>
          <a:ext cx="9906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85" name="Equation" r:id="rId13" imgW="990360" imgH="660240" progId="Equation.DSMT4">
                  <p:embed/>
                </p:oleObj>
              </mc:Choice>
              <mc:Fallback>
                <p:oleObj name="Equation" r:id="rId13" imgW="990360" imgH="6602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0300" y="3644900"/>
                        <a:ext cx="9906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1638220"/>
              </p:ext>
            </p:extLst>
          </p:nvPr>
        </p:nvGraphicFramePr>
        <p:xfrm>
          <a:off x="7429500" y="3638550"/>
          <a:ext cx="11176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86" name="Equation" r:id="rId15" imgW="1117440" imgH="672840" progId="Equation.DSMT4">
                  <p:embed/>
                </p:oleObj>
              </mc:Choice>
              <mc:Fallback>
                <p:oleObj name="Equation" r:id="rId15" imgW="1117440" imgH="6728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0" y="3638550"/>
                        <a:ext cx="11176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33401" y="5943600"/>
            <a:ext cx="8077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When measuring rates in the lab, use high velocities or small particles to ensure the reaction is not mass transfer limited</a:t>
            </a:r>
          </a:p>
        </p:txBody>
      </p:sp>
      <p:graphicFrame>
        <p:nvGraphicFramePr>
          <p:cNvPr id="4199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875936"/>
              </p:ext>
            </p:extLst>
          </p:nvPr>
        </p:nvGraphicFramePr>
        <p:xfrm>
          <a:off x="2438400" y="1752600"/>
          <a:ext cx="1879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87" name="Equation" r:id="rId17" imgW="1879560" imgH="698400" progId="Equation.DSMT4">
                  <p:embed/>
                </p:oleObj>
              </mc:Choice>
              <mc:Fallback>
                <p:oleObj name="Equation" r:id="rId17" imgW="1879560" imgH="6984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752600"/>
                        <a:ext cx="18796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 animBg="1"/>
      <p:bldP spid="12" grpId="0" animBg="1"/>
      <p:bldP spid="13" grpId="0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Mass Transfer &amp; </a:t>
            </a:r>
            <a:r>
              <a:rPr lang="en-US" dirty="0" err="1" smtClean="0"/>
              <a:t>Rxn</a:t>
            </a:r>
            <a:r>
              <a:rPr lang="en-US" dirty="0" smtClean="0"/>
              <a:t> Limited Reactions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96830" y="2667000"/>
            <a:ext cx="2861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transport limited regime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42900" y="914400"/>
            <a:ext cx="8382000" cy="4712732"/>
            <a:chOff x="342900" y="1371600"/>
            <a:chExt cx="8382000" cy="4712732"/>
          </a:xfrm>
        </p:grpSpPr>
        <p:sp>
          <p:nvSpPr>
            <p:cNvPr id="4" name="Rectangle 3"/>
            <p:cNvSpPr/>
            <p:nvPr/>
          </p:nvSpPr>
          <p:spPr>
            <a:xfrm>
              <a:off x="952500" y="1371600"/>
              <a:ext cx="7772400" cy="4343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42900" y="3343245"/>
              <a:ext cx="5180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-</a:t>
              </a:r>
              <a:r>
                <a:rPr lang="en-US" sz="2000" dirty="0" err="1" smtClean="0"/>
                <a:t>r</a:t>
              </a:r>
              <a:r>
                <a:rPr lang="en-US" sz="2000" baseline="-25000" dirty="0" err="1" smtClean="0"/>
                <a:t>A</a:t>
              </a:r>
              <a:r>
                <a:rPr lang="en-US" sz="2000" dirty="0" smtClean="0"/>
                <a:t>’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695884" y="5715000"/>
              <a:ext cx="46955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(U/</a:t>
              </a:r>
              <a:r>
                <a:rPr lang="en-US" dirty="0" err="1" smtClean="0"/>
                <a:t>d</a:t>
              </a:r>
              <a:r>
                <a:rPr lang="en-US" baseline="-25000" dirty="0" err="1" smtClean="0"/>
                <a:t>p</a:t>
              </a:r>
              <a:r>
                <a:rPr lang="en-US" dirty="0" smtClean="0"/>
                <a:t>)</a:t>
              </a:r>
              <a:r>
                <a:rPr lang="en-US" baseline="30000" dirty="0" smtClean="0"/>
                <a:t>1/2 </a:t>
              </a:r>
              <a:r>
                <a:rPr lang="en-US" dirty="0" smtClean="0"/>
                <a:t> = (fluid </a:t>
              </a:r>
              <a:r>
                <a:rPr lang="en-US" dirty="0"/>
                <a:t>velocity/particle </a:t>
              </a:r>
              <a:r>
                <a:rPr lang="en-US" dirty="0" smtClean="0"/>
                <a:t>diameter)</a:t>
              </a:r>
              <a:r>
                <a:rPr lang="en-US" baseline="30000" dirty="0" smtClean="0"/>
                <a:t>1/2</a:t>
              </a:r>
              <a:endParaRPr lang="en-US" dirty="0" smtClean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941990" y="1600200"/>
              <a:ext cx="7782910" cy="4117428"/>
            </a:xfrm>
            <a:custGeom>
              <a:avLst/>
              <a:gdLst>
                <a:gd name="connsiteX0" fmla="*/ 0 w 6484882"/>
                <a:gd name="connsiteY0" fmla="*/ 3825766 h 3825766"/>
                <a:gd name="connsiteX1" fmla="*/ 199696 w 6484882"/>
                <a:gd name="connsiteY1" fmla="*/ 2711669 h 3825766"/>
                <a:gd name="connsiteX2" fmla="*/ 599089 w 6484882"/>
                <a:gd name="connsiteY2" fmla="*/ 1387366 h 3825766"/>
                <a:gd name="connsiteX3" fmla="*/ 1502979 w 6484882"/>
                <a:gd name="connsiteY3" fmla="*/ 357352 h 3825766"/>
                <a:gd name="connsiteX4" fmla="*/ 3668110 w 6484882"/>
                <a:gd name="connsiteY4" fmla="*/ 73572 h 3825766"/>
                <a:gd name="connsiteX5" fmla="*/ 6484882 w 6484882"/>
                <a:gd name="connsiteY5" fmla="*/ 0 h 3825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4882" h="3825766">
                  <a:moveTo>
                    <a:pt x="0" y="3825766"/>
                  </a:moveTo>
                  <a:cubicBezTo>
                    <a:pt x="49924" y="3471917"/>
                    <a:pt x="99848" y="3118069"/>
                    <a:pt x="199696" y="2711669"/>
                  </a:cubicBezTo>
                  <a:cubicBezTo>
                    <a:pt x="299544" y="2305269"/>
                    <a:pt x="381875" y="1779752"/>
                    <a:pt x="599089" y="1387366"/>
                  </a:cubicBezTo>
                  <a:cubicBezTo>
                    <a:pt x="816303" y="994980"/>
                    <a:pt x="991476" y="576318"/>
                    <a:pt x="1502979" y="357352"/>
                  </a:cubicBezTo>
                  <a:cubicBezTo>
                    <a:pt x="2014482" y="138386"/>
                    <a:pt x="2837793" y="133131"/>
                    <a:pt x="3668110" y="73572"/>
                  </a:cubicBezTo>
                  <a:cubicBezTo>
                    <a:pt x="4498427" y="14013"/>
                    <a:pt x="6018923" y="15765"/>
                    <a:pt x="6484882" y="0"/>
                  </a:cubicBezTo>
                </a:path>
              </a:pathLst>
            </a:cu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Oval 9"/>
          <p:cNvSpPr/>
          <p:nvPr/>
        </p:nvSpPr>
        <p:spPr>
          <a:xfrm rot="997504">
            <a:off x="989512" y="2434053"/>
            <a:ext cx="685800" cy="2948543"/>
          </a:xfrm>
          <a:prstGeom prst="ellipse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 rot="5400000">
            <a:off x="6172200" y="-1028700"/>
            <a:ext cx="685800" cy="4572000"/>
          </a:xfrm>
          <a:prstGeom prst="ellipse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160902" y="1828800"/>
            <a:ext cx="27638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reaction limited regime</a:t>
            </a:r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8620478"/>
              </p:ext>
            </p:extLst>
          </p:nvPr>
        </p:nvGraphicFramePr>
        <p:xfrm>
          <a:off x="5657850" y="2230438"/>
          <a:ext cx="1587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867" name="Equation" r:id="rId3" imgW="1587240" imgH="330120" progId="Equation.DSMT4">
                  <p:embed/>
                </p:oleObj>
              </mc:Choice>
              <mc:Fallback>
                <p:oleObj name="Equation" r:id="rId3" imgW="15872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7850" y="2230438"/>
                        <a:ext cx="15875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180368"/>
              </p:ext>
            </p:extLst>
          </p:nvPr>
        </p:nvGraphicFramePr>
        <p:xfrm>
          <a:off x="1847850" y="3124200"/>
          <a:ext cx="1625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868" name="Equation" r:id="rId5" imgW="1625400" imgH="330120" progId="Equation.DSMT4">
                  <p:embed/>
                </p:oleObj>
              </mc:Choice>
              <mc:Fallback>
                <p:oleObj name="Equation" r:id="rId5" imgW="16254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3124200"/>
                        <a:ext cx="16256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3009280"/>
              </p:ext>
            </p:extLst>
          </p:nvPr>
        </p:nvGraphicFramePr>
        <p:xfrm>
          <a:off x="1790700" y="3606800"/>
          <a:ext cx="1409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869" name="Equation" r:id="rId7" imgW="1409400" imgH="736560" progId="Equation.DSMT4">
                  <p:embed/>
                </p:oleObj>
              </mc:Choice>
              <mc:Fallback>
                <p:oleObj name="Equation" r:id="rId7" imgW="140940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3606800"/>
                        <a:ext cx="14097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64351"/>
              </p:ext>
            </p:extLst>
          </p:nvPr>
        </p:nvGraphicFramePr>
        <p:xfrm>
          <a:off x="1727200" y="4343400"/>
          <a:ext cx="41783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870" name="Equation" r:id="rId9" imgW="4178160" imgH="965160" progId="Equation.DSMT4">
                  <p:embed/>
                </p:oleObj>
              </mc:Choice>
              <mc:Fallback>
                <p:oleObj name="Equation" r:id="rId9" imgW="4178160" imgH="965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00" y="4343400"/>
                        <a:ext cx="41783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5991016"/>
              </p:ext>
            </p:extLst>
          </p:nvPr>
        </p:nvGraphicFramePr>
        <p:xfrm>
          <a:off x="3429000" y="3803650"/>
          <a:ext cx="2552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871" name="Equation" r:id="rId11" imgW="2552400" imgH="342720" progId="Equation.DSMT4">
                  <p:embed/>
                </p:oleObj>
              </mc:Choice>
              <mc:Fallback>
                <p:oleObj name="Equation" r:id="rId11" imgW="255240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803650"/>
                        <a:ext cx="2552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26502"/>
              </p:ext>
            </p:extLst>
          </p:nvPr>
        </p:nvGraphicFramePr>
        <p:xfrm>
          <a:off x="6210300" y="3644900"/>
          <a:ext cx="9906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872" name="Equation" r:id="rId13" imgW="990360" imgH="660240" progId="Equation.DSMT4">
                  <p:embed/>
                </p:oleObj>
              </mc:Choice>
              <mc:Fallback>
                <p:oleObj name="Equation" r:id="rId13" imgW="99036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0300" y="3644900"/>
                        <a:ext cx="9906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7771775"/>
              </p:ext>
            </p:extLst>
          </p:nvPr>
        </p:nvGraphicFramePr>
        <p:xfrm>
          <a:off x="7429500" y="3638550"/>
          <a:ext cx="11176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873" name="Equation" r:id="rId15" imgW="1117440" imgH="672840" progId="Equation.DSMT4">
                  <p:embed/>
                </p:oleObj>
              </mc:Choice>
              <mc:Fallback>
                <p:oleObj name="Equation" r:id="rId15" imgW="111744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0" y="3638550"/>
                        <a:ext cx="11176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994397"/>
              </p:ext>
            </p:extLst>
          </p:nvPr>
        </p:nvGraphicFramePr>
        <p:xfrm>
          <a:off x="2438400" y="1752600"/>
          <a:ext cx="1879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874" name="Equation" r:id="rId17" imgW="1879560" imgH="698400" progId="Equation.DSMT4">
                  <p:embed/>
                </p:oleObj>
              </mc:Choice>
              <mc:Fallback>
                <p:oleObj name="Equation" r:id="rId17" imgW="18795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752600"/>
                        <a:ext cx="18796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0249230"/>
              </p:ext>
            </p:extLst>
          </p:nvPr>
        </p:nvGraphicFramePr>
        <p:xfrm>
          <a:off x="4145548" y="5515100"/>
          <a:ext cx="4446252" cy="82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875" name="Equation" r:id="rId19" imgW="4940280" imgH="914400" progId="Equation.DSMT4">
                  <p:embed/>
                </p:oleObj>
              </mc:Choice>
              <mc:Fallback>
                <p:oleObj name="Equation" r:id="rId19" imgW="494028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5548" y="5515100"/>
                        <a:ext cx="4446252" cy="8229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600200" y="4343400"/>
            <a:ext cx="4419600" cy="9170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Elbow Connector 14"/>
          <p:cNvCxnSpPr/>
          <p:nvPr/>
        </p:nvCxnSpPr>
        <p:spPr>
          <a:xfrm>
            <a:off x="1600200" y="5257800"/>
            <a:ext cx="274320" cy="676656"/>
          </a:xfrm>
          <a:prstGeom prst="bentConnector3">
            <a:avLst>
              <a:gd name="adj1" fmla="val -71336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6200" y="6260275"/>
            <a:ext cx="8991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Proportionality is useful for assessing parameter sensitivity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6464418"/>
              </p:ext>
            </p:extLst>
          </p:nvPr>
        </p:nvGraphicFramePr>
        <p:xfrm>
          <a:off x="1959800" y="5543550"/>
          <a:ext cx="2035175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876" name="Equation" r:id="rId21" imgW="2260440" imgH="914400" progId="Equation.DSMT4">
                  <p:embed/>
                </p:oleObj>
              </mc:Choice>
              <mc:Fallback>
                <p:oleObj name="Equation" r:id="rId21" imgW="2260440" imgH="914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9800" y="5543550"/>
                        <a:ext cx="2035175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818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 Transfer Limited </a:t>
            </a:r>
            <a:r>
              <a:rPr lang="en-US" dirty="0" err="1" smtClean="0"/>
              <a:t>Rxn</a:t>
            </a:r>
            <a:r>
              <a:rPr lang="en-US" dirty="0" smtClean="0"/>
              <a:t> in PBR</a:t>
            </a:r>
            <a:endParaRPr lang="en-US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6117" y="838200"/>
            <a:ext cx="238125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457200" y="2926074"/>
            <a:ext cx="82269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: external surface area of catalyst per volume of catalytic bed (m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/m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)</a:t>
            </a:r>
          </a:p>
          <a:p>
            <a:r>
              <a:rPr lang="en-US" sz="2000" dirty="0" smtClean="0">
                <a:latin typeface="Symbol" pitchFamily="18" charset="2"/>
              </a:rPr>
              <a:t>f</a:t>
            </a:r>
            <a:r>
              <a:rPr lang="en-US" sz="2000" dirty="0" smtClean="0"/>
              <a:t>: porosity of bed, void fraction		</a:t>
            </a:r>
            <a:r>
              <a:rPr lang="en-US" sz="2000" dirty="0" err="1" smtClean="0"/>
              <a:t>d</a:t>
            </a:r>
            <a:r>
              <a:rPr lang="en-US" sz="2000" baseline="-25000" dirty="0" err="1" smtClean="0"/>
              <a:t>p</a:t>
            </a:r>
            <a:r>
              <a:rPr lang="en-US" sz="2000" dirty="0" smtClean="0"/>
              <a:t>: particle diameter (m)</a:t>
            </a:r>
          </a:p>
          <a:p>
            <a:r>
              <a:rPr lang="en-US" sz="2000" dirty="0" err="1" smtClean="0"/>
              <a:t>r’’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: rate of generation of A per unit catalytic surface area (mol/s</a:t>
            </a:r>
            <a:r>
              <a:rPr lang="en-US" sz="2000" dirty="0" smtClean="0">
                <a:latin typeface="Arial"/>
                <a:cs typeface="Arial"/>
              </a:rPr>
              <a:t>·m</a:t>
            </a:r>
            <a:r>
              <a:rPr lang="en-US" sz="2000" baseline="30000" dirty="0" smtClean="0">
                <a:latin typeface="Arial"/>
                <a:cs typeface="Arial"/>
              </a:rPr>
              <a:t>2</a:t>
            </a:r>
            <a:r>
              <a:rPr lang="en-US" sz="2000" dirty="0" smtClean="0">
                <a:latin typeface="Arial"/>
                <a:cs typeface="Arial"/>
              </a:rPr>
              <a:t>)</a:t>
            </a:r>
            <a:endParaRPr lang="en-US" sz="2000" dirty="0" smtClean="0"/>
          </a:p>
        </p:txBody>
      </p:sp>
      <p:graphicFrame>
        <p:nvGraphicFramePr>
          <p:cNvPr id="40967" name="Object 7"/>
          <p:cNvGraphicFramePr>
            <a:graphicFrameLocks noChangeAspect="1"/>
          </p:cNvGraphicFramePr>
          <p:nvPr/>
        </p:nvGraphicFramePr>
        <p:xfrm>
          <a:off x="5433484" y="1127918"/>
          <a:ext cx="2184400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26" name="Equation" r:id="rId4" imgW="2171520" imgH="609480" progId="Equation.DSMT4">
                  <p:embed/>
                </p:oleObj>
              </mc:Choice>
              <mc:Fallback>
                <p:oleObj name="Equation" r:id="rId4" imgW="2171520" imgH="609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3484" y="1127918"/>
                        <a:ext cx="2184400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177800" y="1818409"/>
            <a:ext cx="76073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altLang="zh-TW" sz="2000" dirty="0"/>
              <a:t>A steady state mole balance on reactant A between z and z + </a:t>
            </a:r>
            <a:r>
              <a:rPr lang="en-GB" altLang="zh-TW" sz="2000" dirty="0">
                <a:sym typeface="Symbol" pitchFamily="18" charset="2"/>
              </a:rPr>
              <a:t>z :</a:t>
            </a:r>
            <a:endParaRPr lang="en-GB" altLang="zh-TW" sz="2000" dirty="0"/>
          </a:p>
        </p:txBody>
      </p:sp>
      <p:graphicFrame>
        <p:nvGraphicFramePr>
          <p:cNvPr id="1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656857"/>
              </p:ext>
            </p:extLst>
          </p:nvPr>
        </p:nvGraphicFramePr>
        <p:xfrm>
          <a:off x="1408113" y="2216872"/>
          <a:ext cx="6329362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27" name="Equation" r:id="rId6" imgW="6286320" imgH="761760" progId="Equation.DSMT4">
                  <p:embed/>
                </p:oleObj>
              </mc:Choice>
              <mc:Fallback>
                <p:oleObj name="Equation" r:id="rId6" imgW="6286320" imgH="7617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8113" y="2216872"/>
                        <a:ext cx="6329362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77801" y="3903655"/>
            <a:ext cx="134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Divide out </a:t>
            </a:r>
            <a:r>
              <a:rPr lang="en-US" sz="2000" dirty="0" err="1" smtClean="0">
                <a:solidFill>
                  <a:srgbClr val="0000FF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c</a:t>
            </a:r>
            <a:r>
              <a:rPr lang="en-US" sz="2000" dirty="0" err="1" smtClean="0">
                <a:solidFill>
                  <a:srgbClr val="0000FF"/>
                </a:solidFill>
                <a:latin typeface="Symbol" pitchFamily="18" charset="2"/>
              </a:rPr>
              <a:t>D</a:t>
            </a:r>
            <a:r>
              <a:rPr lang="en-US" sz="2000" dirty="0" err="1" smtClean="0">
                <a:solidFill>
                  <a:srgbClr val="0000FF"/>
                </a:solidFill>
              </a:rPr>
              <a:t>z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4096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216958"/>
              </p:ext>
            </p:extLst>
          </p:nvPr>
        </p:nvGraphicFramePr>
        <p:xfrm>
          <a:off x="1460500" y="3936993"/>
          <a:ext cx="320675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28" name="Equation" r:id="rId8" imgW="3213000" imgH="723600" progId="Equation.DSMT4">
                  <p:embed/>
                </p:oleObj>
              </mc:Choice>
              <mc:Fallback>
                <p:oleObj name="Equation" r:id="rId8" imgW="3213000" imgH="723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500" y="3936993"/>
                        <a:ext cx="3206750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790551" y="3903655"/>
            <a:ext cx="13276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Take limit as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rgbClr val="0000FF"/>
                </a:solidFill>
              </a:rPr>
              <a:t>z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→0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4097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5854548"/>
              </p:ext>
            </p:extLst>
          </p:nvPr>
        </p:nvGraphicFramePr>
        <p:xfrm>
          <a:off x="5940425" y="3886193"/>
          <a:ext cx="2773363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29" name="Equation" r:id="rId10" imgW="2755800" imgH="711000" progId="Equation.DSMT4">
                  <p:embed/>
                </p:oleObj>
              </mc:Choice>
              <mc:Fallback>
                <p:oleObj name="Equation" r:id="rId10" imgW="2755800" imgH="7110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3886193"/>
                        <a:ext cx="2773363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990600" y="4590390"/>
            <a:ext cx="36812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Put </a:t>
            </a:r>
            <a:r>
              <a:rPr lang="en-US" sz="2000" dirty="0" err="1" smtClean="0">
                <a:solidFill>
                  <a:srgbClr val="0000FF"/>
                </a:solidFill>
              </a:rPr>
              <a:t>F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a</a:t>
            </a:r>
            <a:r>
              <a:rPr lang="en-US" sz="2000" b="1" baseline="-25000" dirty="0" err="1" smtClean="0">
                <a:solidFill>
                  <a:srgbClr val="0000FF"/>
                </a:solidFill>
              </a:rPr>
              <a:t>z</a:t>
            </a:r>
            <a:r>
              <a:rPr lang="en-US" sz="2000" dirty="0" smtClean="0">
                <a:solidFill>
                  <a:srgbClr val="0000FF"/>
                </a:solidFill>
              </a:rPr>
              <a:t> and –</a:t>
            </a:r>
            <a:r>
              <a:rPr lang="en-US" sz="2000" dirty="0" err="1" smtClean="0">
                <a:solidFill>
                  <a:srgbClr val="0000FF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’’ in terms of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4097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12616"/>
              </p:ext>
            </p:extLst>
          </p:nvPr>
        </p:nvGraphicFramePr>
        <p:xfrm>
          <a:off x="4648200" y="4642778"/>
          <a:ext cx="3327400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30" name="Equation" r:id="rId12" imgW="3340080" imgH="330120" progId="Equation.DSMT4">
                  <p:embed/>
                </p:oleObj>
              </mc:Choice>
              <mc:Fallback>
                <p:oleObj name="Equation" r:id="rId12" imgW="3340080" imgH="3301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642778"/>
                        <a:ext cx="3327400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968193" y="4995278"/>
            <a:ext cx="7207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Axial diffusion is negligible compared to bulk flow (convection)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6477000" y="4711260"/>
            <a:ext cx="4572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06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50738"/>
              </p:ext>
            </p:extLst>
          </p:nvPr>
        </p:nvGraphicFramePr>
        <p:xfrm>
          <a:off x="762000" y="5431696"/>
          <a:ext cx="2519363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31" name="Equation" r:id="rId14" imgW="2527200" imgH="330120" progId="Equation.DSMT4">
                  <p:embed/>
                </p:oleObj>
              </mc:Choice>
              <mc:Fallback>
                <p:oleObj name="Equation" r:id="rId14" imgW="2527200" imgH="33012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431696"/>
                        <a:ext cx="2519363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429000" y="5387026"/>
            <a:ext cx="38876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Substitute into the mass balance</a:t>
            </a:r>
          </a:p>
        </p:txBody>
      </p:sp>
      <p:cxnSp>
        <p:nvCxnSpPr>
          <p:cNvPr id="25" name="Elbow Connector 24"/>
          <p:cNvCxnSpPr/>
          <p:nvPr/>
        </p:nvCxnSpPr>
        <p:spPr>
          <a:xfrm flipV="1">
            <a:off x="7211503" y="4343400"/>
            <a:ext cx="914400" cy="1280160"/>
          </a:xfrm>
          <a:prstGeom prst="bentConnector3">
            <a:avLst>
              <a:gd name="adj1" fmla="val 100139"/>
            </a:avLst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06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3218426"/>
              </p:ext>
            </p:extLst>
          </p:nvPr>
        </p:nvGraphicFramePr>
        <p:xfrm>
          <a:off x="76200" y="5778356"/>
          <a:ext cx="249237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32" name="Equation" r:id="rId16" imgW="2476440" imgH="647640" progId="Equation.DSMT4">
                  <p:embed/>
                </p:oleObj>
              </mc:Choice>
              <mc:Fallback>
                <p:oleObj name="Equation" r:id="rId16" imgW="2476440" imgH="6476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5778356"/>
                        <a:ext cx="2492375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248485"/>
              </p:ext>
            </p:extLst>
          </p:nvPr>
        </p:nvGraphicFramePr>
        <p:xfrm>
          <a:off x="2598078" y="5770418"/>
          <a:ext cx="38354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33" name="Equation" r:id="rId18" imgW="3809880" imgH="685800" progId="Equation.DSMT4">
                  <p:embed/>
                </p:oleObj>
              </mc:Choice>
              <mc:Fallback>
                <p:oleObj name="Equation" r:id="rId18" imgW="3809880" imgH="6858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8078" y="5770418"/>
                        <a:ext cx="3835400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16200000" flipH="1">
            <a:off x="4588200" y="5900373"/>
            <a:ext cx="609600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084618" y="625879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</a:t>
            </a:r>
          </a:p>
        </p:txBody>
      </p:sp>
      <p:graphicFrame>
        <p:nvGraphicFramePr>
          <p:cNvPr id="4506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528491"/>
              </p:ext>
            </p:extLst>
          </p:nvPr>
        </p:nvGraphicFramePr>
        <p:xfrm>
          <a:off x="6439828" y="5779943"/>
          <a:ext cx="2582863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34" name="Equation" r:id="rId20" imgW="2565360" imgH="622080" progId="Equation.DSMT4">
                  <p:embed/>
                </p:oleObj>
              </mc:Choice>
              <mc:Fallback>
                <p:oleObj name="Equation" r:id="rId20" imgW="2565360" imgH="6220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9828" y="5779943"/>
                        <a:ext cx="2582863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0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5" grpId="0"/>
      <p:bldP spid="17" grpId="0"/>
      <p:bldP spid="19" grpId="0"/>
      <p:bldP spid="20" grpId="0"/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 Transfer Limited </a:t>
            </a:r>
            <a:r>
              <a:rPr lang="en-US" dirty="0" err="1" smtClean="0"/>
              <a:t>Rxn</a:t>
            </a:r>
            <a:r>
              <a:rPr lang="en-US" dirty="0" smtClean="0"/>
              <a:t> in PBR</a:t>
            </a:r>
            <a:endParaRPr lang="en-US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866775"/>
            <a:ext cx="238125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0967" name="Object 7"/>
          <p:cNvGraphicFramePr>
            <a:graphicFrameLocks noChangeAspect="1"/>
          </p:cNvGraphicFramePr>
          <p:nvPr/>
        </p:nvGraphicFramePr>
        <p:xfrm>
          <a:off x="3493294" y="1080293"/>
          <a:ext cx="2184400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24" name="Equation" r:id="rId4" imgW="2171520" imgH="609480" progId="Equation.DSMT4">
                  <p:embed/>
                </p:oleObj>
              </mc:Choice>
              <mc:Fallback>
                <p:oleObj name="Equation" r:id="rId4" imgW="2171520" imgH="609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3294" y="1080293"/>
                        <a:ext cx="2184400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6734466"/>
              </p:ext>
            </p:extLst>
          </p:nvPr>
        </p:nvGraphicFramePr>
        <p:xfrm>
          <a:off x="6256338" y="1073150"/>
          <a:ext cx="226377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25" name="Equation" r:id="rId6" imgW="2247840" imgH="622080" progId="Equation.DSMT4">
                  <p:embed/>
                </p:oleObj>
              </mc:Choice>
              <mc:Fallback>
                <p:oleObj name="Equation" r:id="rId6" imgW="2247840" imgH="6220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6338" y="1073150"/>
                        <a:ext cx="2263775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152400" y="1787970"/>
            <a:ext cx="883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altLang="zh-TW" sz="2000" dirty="0"/>
              <a:t>At steady-state:</a:t>
            </a:r>
          </a:p>
          <a:p>
            <a:r>
              <a:rPr lang="en-GB" altLang="zh-TW" sz="2000" dirty="0" smtClean="0"/>
              <a:t>Molar </a:t>
            </a:r>
            <a:r>
              <a:rPr lang="en-GB" altLang="zh-TW" sz="2000" dirty="0"/>
              <a:t>flux of A to </a:t>
            </a:r>
            <a:r>
              <a:rPr lang="en-GB" altLang="zh-TW" sz="2000" dirty="0" smtClean="0"/>
              <a:t>particle </a:t>
            </a:r>
            <a:r>
              <a:rPr lang="en-GB" altLang="zh-TW" sz="2000" dirty="0"/>
              <a:t>surface = </a:t>
            </a:r>
            <a:r>
              <a:rPr lang="en-GB" altLang="zh-TW" sz="2000" dirty="0" smtClean="0"/>
              <a:t>rate </a:t>
            </a:r>
            <a:r>
              <a:rPr lang="en-GB" altLang="zh-TW" sz="2000" dirty="0"/>
              <a:t>of disappearance of A on the surface</a:t>
            </a:r>
          </a:p>
        </p:txBody>
      </p:sp>
      <p:graphicFrame>
        <p:nvGraphicFramePr>
          <p:cNvPr id="27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8998257"/>
              </p:ext>
            </p:extLst>
          </p:nvPr>
        </p:nvGraphicFramePr>
        <p:xfrm>
          <a:off x="3008313" y="2500659"/>
          <a:ext cx="312896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26" name="Equation" r:id="rId8" imgW="3136680" imgH="355320" progId="Equation.DSMT4">
                  <p:embed/>
                </p:oleObj>
              </mc:Choice>
              <mc:Fallback>
                <p:oleObj name="Equation" r:id="rId8" imgW="3136680" imgH="35532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8313" y="2500659"/>
                        <a:ext cx="3128962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90500" y="2830607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mass transfer coefficient </a:t>
            </a:r>
            <a:r>
              <a:rPr lang="en-US" sz="2000" dirty="0" err="1" smtClean="0"/>
              <a:t>k</a:t>
            </a:r>
            <a:r>
              <a:rPr lang="en-US" sz="2000" baseline="-25000" dirty="0" err="1" smtClean="0"/>
              <a:t>c</a:t>
            </a:r>
            <a:r>
              <a:rPr lang="en-US" sz="2000" dirty="0" smtClean="0"/>
              <a:t> =D</a:t>
            </a:r>
            <a:r>
              <a:rPr lang="en-US" sz="2000" baseline="-25000" dirty="0" smtClean="0"/>
              <a:t>AB</a:t>
            </a:r>
            <a:r>
              <a:rPr lang="en-US" sz="2000" dirty="0" smtClean="0"/>
              <a:t>/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 (s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)	</a:t>
            </a:r>
            <a:r>
              <a:rPr lang="en-US" sz="2000" dirty="0" smtClean="0">
                <a:latin typeface="Symbol" pitchFamily="18" charset="2"/>
              </a:rPr>
              <a:t>d: </a:t>
            </a:r>
            <a:r>
              <a:rPr lang="en-US" sz="2000" dirty="0" smtClean="0"/>
              <a:t>boundary layer thickness</a:t>
            </a:r>
          </a:p>
          <a:p>
            <a:r>
              <a:rPr lang="en-US" sz="2000" dirty="0" smtClean="0"/>
              <a:t>C</a:t>
            </a:r>
            <a:r>
              <a:rPr lang="en-US" sz="2000" baseline="-25000" dirty="0" smtClean="0"/>
              <a:t>As</a:t>
            </a:r>
            <a:r>
              <a:rPr lang="en-US" sz="2000" dirty="0" smtClean="0"/>
              <a:t>: concentration of A at surface	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: concentration of A in bulk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72200" y="2479312"/>
            <a:ext cx="1324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Substitute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rot="5400000" flipH="1" flipV="1">
            <a:off x="6789420" y="2084416"/>
            <a:ext cx="822960" cy="762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09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54654"/>
              </p:ext>
            </p:extLst>
          </p:nvPr>
        </p:nvGraphicFramePr>
        <p:xfrm>
          <a:off x="329047" y="3525982"/>
          <a:ext cx="33782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27" name="Equation" r:id="rId10" imgW="3352680" imgH="622080" progId="Equation.DSMT4">
                  <p:embed/>
                </p:oleObj>
              </mc:Choice>
              <mc:Fallback>
                <p:oleObj name="Equation" r:id="rId10" imgW="3352680" imgH="6220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047" y="3525982"/>
                        <a:ext cx="3378200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000500" y="3614063"/>
            <a:ext cx="495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C</a:t>
            </a:r>
            <a:r>
              <a:rPr lang="en-US" sz="2000" baseline="-25000" dirty="0" smtClean="0">
                <a:solidFill>
                  <a:srgbClr val="0000FF"/>
                </a:solidFill>
              </a:rPr>
              <a:t>As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≈ 0</a:t>
            </a:r>
            <a:r>
              <a:rPr lang="en-US" sz="2000" dirty="0" smtClean="0">
                <a:solidFill>
                  <a:srgbClr val="0000FF"/>
                </a:solidFill>
              </a:rPr>
              <a:t> in most mass transfer-limited </a:t>
            </a:r>
            <a:r>
              <a:rPr lang="en-US" sz="2000" dirty="0" err="1" smtClean="0">
                <a:solidFill>
                  <a:srgbClr val="0000FF"/>
                </a:solidFill>
              </a:rPr>
              <a:t>rxns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4609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192872"/>
              </p:ext>
            </p:extLst>
          </p:nvPr>
        </p:nvGraphicFramePr>
        <p:xfrm>
          <a:off x="304800" y="4202816"/>
          <a:ext cx="2751137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28" name="Equation" r:id="rId12" imgW="2730240" imgH="622080" progId="Equation.DSMT4">
                  <p:embed/>
                </p:oleObj>
              </mc:Choice>
              <mc:Fallback>
                <p:oleObj name="Equation" r:id="rId12" imgW="2730240" imgH="6220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202816"/>
                        <a:ext cx="2751137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3124200" y="4148132"/>
            <a:ext cx="601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Rearrange &amp; integrate to find how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and the </a:t>
            </a:r>
            <a:r>
              <a:rPr lang="en-US" sz="2000" dirty="0" err="1" smtClean="0">
                <a:solidFill>
                  <a:srgbClr val="0000FF"/>
                </a:solidFill>
              </a:rPr>
              <a:t>r’’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varies with distance down reactor</a:t>
            </a:r>
          </a:p>
        </p:txBody>
      </p:sp>
      <p:graphicFrame>
        <p:nvGraphicFramePr>
          <p:cNvPr id="4609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806038"/>
              </p:ext>
            </p:extLst>
          </p:nvPr>
        </p:nvGraphicFramePr>
        <p:xfrm>
          <a:off x="668338" y="4914755"/>
          <a:ext cx="2341562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29" name="Equation" r:id="rId14" imgW="2323800" imgH="622080" progId="Equation.DSMT4">
                  <p:embed/>
                </p:oleObj>
              </mc:Choice>
              <mc:Fallback>
                <p:oleObj name="Equation" r:id="rId14" imgW="2323800" imgH="6220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338" y="4914755"/>
                        <a:ext cx="2341562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580504"/>
              </p:ext>
            </p:extLst>
          </p:nvPr>
        </p:nvGraphicFramePr>
        <p:xfrm>
          <a:off x="3251200" y="4856018"/>
          <a:ext cx="2803525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30" name="Equation" r:id="rId16" imgW="2781000" imgH="812520" progId="Equation.DSMT4">
                  <p:embed/>
                </p:oleObj>
              </mc:Choice>
              <mc:Fallback>
                <p:oleObj name="Equation" r:id="rId16" imgW="2781000" imgH="81252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200" y="4856018"/>
                        <a:ext cx="2803525" cy="817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1894477"/>
              </p:ext>
            </p:extLst>
          </p:nvPr>
        </p:nvGraphicFramePr>
        <p:xfrm>
          <a:off x="6370638" y="4875946"/>
          <a:ext cx="2239962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31" name="Equation" r:id="rId18" imgW="2222280" imgH="698400" progId="Equation.DSMT4">
                  <p:embed/>
                </p:oleObj>
              </mc:Choice>
              <mc:Fallback>
                <p:oleObj name="Equation" r:id="rId18" imgW="2222280" imgH="6984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0638" y="4875946"/>
                        <a:ext cx="2239962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9063959"/>
              </p:ext>
            </p:extLst>
          </p:nvPr>
        </p:nvGraphicFramePr>
        <p:xfrm>
          <a:off x="76200" y="5763491"/>
          <a:ext cx="2687637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32" name="Equation" r:id="rId20" imgW="2666880" imgH="711000" progId="Equation.DSMT4">
                  <p:embed/>
                </p:oleObj>
              </mc:Choice>
              <mc:Fallback>
                <p:oleObj name="Equation" r:id="rId20" imgW="2666880" imgH="7110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5763491"/>
                        <a:ext cx="2687637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3520729"/>
              </p:ext>
            </p:extLst>
          </p:nvPr>
        </p:nvGraphicFramePr>
        <p:xfrm>
          <a:off x="2738438" y="5725391"/>
          <a:ext cx="3160712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33" name="Equation" r:id="rId22" imgW="3136680" imgH="787320" progId="Equation.DSMT4">
                  <p:embed/>
                </p:oleObj>
              </mc:Choice>
              <mc:Fallback>
                <p:oleObj name="Equation" r:id="rId22" imgW="3136680" imgH="78732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8438" y="5725391"/>
                        <a:ext cx="3160712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9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418072"/>
              </p:ext>
            </p:extLst>
          </p:nvPr>
        </p:nvGraphicFramePr>
        <p:xfrm>
          <a:off x="5892800" y="5731741"/>
          <a:ext cx="3243263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34" name="Equation" r:id="rId24" imgW="3251160" imgH="787320" progId="Equation.DSMT4">
                  <p:embed/>
                </p:oleObj>
              </mc:Choice>
              <mc:Fallback>
                <p:oleObj name="Equation" r:id="rId24" imgW="3251160" imgH="78732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2800" y="5731741"/>
                        <a:ext cx="3243263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4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Guidelines for Deducing Mechanisms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1" y="1295400"/>
            <a:ext cx="8686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863" indent="-169863"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FF0000"/>
                </a:solidFill>
              </a:rPr>
              <a:t>More than 70% of heterogeneous reaction mechanisms are surface reaction limited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627063" lvl="1" indent="-169863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When you need to propose a rate limiting step, start with a surface reaction limited mechanism unless you are told otherwise</a:t>
            </a:r>
          </a:p>
          <a:p>
            <a:pPr marL="169863" indent="-169863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If a species appears in the numerator of the rate law, it is probably a reactant</a:t>
            </a:r>
          </a:p>
          <a:p>
            <a:pPr marL="169863" indent="-169863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If a species appears in the denominator of the rate law, it is probably adsorbed in the surface</a:t>
            </a:r>
          </a:p>
          <a:p>
            <a:pPr marL="169863" indent="-169863">
              <a:buFont typeface="Arial" pitchFamily="34" charset="0"/>
              <a:buChar char="•"/>
            </a:pPr>
            <a:endParaRPr lang="en-US" sz="20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7580043"/>
              </p:ext>
            </p:extLst>
          </p:nvPr>
        </p:nvGraphicFramePr>
        <p:xfrm>
          <a:off x="1638300" y="4343400"/>
          <a:ext cx="51689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2" name="Equation" r:id="rId3" imgW="5168880" imgH="1143000" progId="Equation.DSMT4">
                  <p:embed/>
                </p:oleObj>
              </mc:Choice>
              <mc:Fallback>
                <p:oleObj name="Equation" r:id="rId3" imgW="5168880" imgH="1143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4343400"/>
                        <a:ext cx="51689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L19: External Diffusion Effects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838200"/>
            <a:ext cx="8839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/>
              <a:t>Up until now we have assumed adsorption, surface reaction, or desorption was rate limiting, which means there are no diffusion limitations</a:t>
            </a:r>
          </a:p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/>
              <a:t>In actuality, for many industrial reactions, the overall reaction rate is limited by the rate of mass transfer of products and reactants between the bulk fluid and the catalyst surface</a:t>
            </a:r>
          </a:p>
          <a:p>
            <a:pPr marL="625475" lvl="1" indent="-168275">
              <a:buFont typeface="Arial" pitchFamily="34" charset="0"/>
              <a:buChar char="•"/>
            </a:pPr>
            <a:r>
              <a:rPr lang="en-US" sz="2000" dirty="0" smtClean="0"/>
              <a:t>External diffusion (today)</a:t>
            </a:r>
          </a:p>
          <a:p>
            <a:pPr marL="625475" lvl="1" indent="-168275">
              <a:buFont typeface="Arial" pitchFamily="34" charset="0"/>
              <a:buChar char="•"/>
            </a:pPr>
            <a:r>
              <a:rPr lang="en-US" sz="2000" dirty="0" smtClean="0"/>
              <a:t>Internal diffusion (L20, L21 &amp; L21b)</a:t>
            </a:r>
            <a:endParaRPr lang="en-US" sz="2000" dirty="0"/>
          </a:p>
          <a:p>
            <a:pPr marL="168275" lvl="1" indent="-168275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</a:rPr>
              <a:t>Goal: Overall rate law for heterogeneous catalyst with external diffusion limitations.  </a:t>
            </a:r>
            <a:r>
              <a:rPr lang="en-US" sz="2000" dirty="0" smtClean="0"/>
              <a:t>This new overall reaction rate would be inserted into the design equation to get W,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,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, etc </a:t>
            </a:r>
          </a:p>
          <a:p>
            <a:pPr marL="168275" lvl="1" indent="-168275">
              <a:buFont typeface="Arial" pitchFamily="34" charset="0"/>
              <a:buChar char="•"/>
            </a:pPr>
            <a:endParaRPr lang="en-US" sz="2000" dirty="0" smtClean="0">
              <a:solidFill>
                <a:srgbClr val="7030A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668779" y="3931920"/>
            <a:ext cx="6484621" cy="2926080"/>
            <a:chOff x="1973579" y="3566160"/>
            <a:chExt cx="6256021" cy="3291840"/>
          </a:xfrm>
        </p:grpSpPr>
        <p:pic>
          <p:nvPicPr>
            <p:cNvPr id="4" name="Picture 2" descr="Untitled-4"/>
            <p:cNvPicPr>
              <a:picLocks noChangeAspect="1" noChangeArrowheads="1"/>
            </p:cNvPicPr>
            <p:nvPr/>
          </p:nvPicPr>
          <p:blipFill>
            <a:blip r:embed="rId2"/>
            <a:srcRect b="6154"/>
            <a:stretch>
              <a:fillRect/>
            </a:stretch>
          </p:blipFill>
          <p:spPr>
            <a:xfrm>
              <a:off x="1973579" y="3566160"/>
              <a:ext cx="5196843" cy="329184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6082666" y="3940314"/>
              <a:ext cx="2146934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7030A0"/>
                  </a:solidFill>
                </a:rPr>
                <a:t>External diffusion</a:t>
              </a:r>
            </a:p>
            <a:p>
              <a:endParaRPr lang="en-US" sz="2000" dirty="0" smtClean="0">
                <a:solidFill>
                  <a:srgbClr val="7030A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082666" y="4944400"/>
              <a:ext cx="2060372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Internal diffusion</a:t>
              </a:r>
            </a:p>
            <a:p>
              <a:endParaRPr lang="en-US" sz="2000" dirty="0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Mass </a:t>
            </a:r>
            <a:r>
              <a:rPr lang="en-US" altLang="zh-TW" dirty="0" smtClean="0"/>
              <a:t>Transfer </a:t>
            </a:r>
            <a:endParaRPr lang="en-US" altLang="zh-TW" dirty="0"/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1" y="1600200"/>
            <a:ext cx="8308731" cy="4114800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Diffusion: spontaneous </a:t>
            </a:r>
            <a:r>
              <a:rPr lang="en-US" altLang="zh-TW" sz="2000" dirty="0"/>
              <a:t>intermingling or mixing of atoms or molecules by random thermal </a:t>
            </a:r>
            <a:r>
              <a:rPr lang="en-US" altLang="zh-TW" sz="2000" dirty="0" smtClean="0"/>
              <a:t>motion</a:t>
            </a:r>
          </a:p>
          <a:p>
            <a:r>
              <a:rPr lang="en-GB" altLang="zh-TW" sz="2000" dirty="0" smtClean="0"/>
              <a:t>External diffusion: diffusion of the reactants or products between bulk fluid and external surface of the catalyst</a:t>
            </a:r>
            <a:endParaRPr lang="en-US" altLang="zh-TW" sz="2000" dirty="0"/>
          </a:p>
          <a:p>
            <a:r>
              <a:rPr lang="en-US" altLang="zh-TW" sz="2000" dirty="0"/>
              <a:t>Molar </a:t>
            </a:r>
            <a:r>
              <a:rPr lang="en-US" altLang="zh-TW" sz="2000" dirty="0" smtClean="0"/>
              <a:t>flux </a:t>
            </a:r>
            <a:r>
              <a:rPr lang="en-US" altLang="zh-TW" sz="2000" b="1" dirty="0" smtClean="0"/>
              <a:t>(W)</a:t>
            </a:r>
            <a:endParaRPr lang="en-US" altLang="zh-TW" sz="2000" b="1" dirty="0"/>
          </a:p>
          <a:p>
            <a:pPr lvl="1">
              <a:buFont typeface="Arial" pitchFamily="34" charset="0"/>
              <a:buChar char="•"/>
            </a:pPr>
            <a:r>
              <a:rPr lang="en-US" altLang="zh-TW" sz="2000" dirty="0"/>
              <a:t>Molecules of a given species within a single phase will always diffuse from regions of higher concentrations to regions of lower </a:t>
            </a:r>
            <a:r>
              <a:rPr lang="en-US" altLang="zh-TW" sz="2000" dirty="0" smtClean="0"/>
              <a:t>concentrations</a:t>
            </a:r>
            <a:endParaRPr lang="en-US" altLang="zh-TW" sz="2000" dirty="0"/>
          </a:p>
          <a:p>
            <a:pPr lvl="1">
              <a:buFont typeface="Arial" pitchFamily="34" charset="0"/>
              <a:buChar char="•"/>
            </a:pPr>
            <a:r>
              <a:rPr lang="en-US" altLang="zh-TW" sz="2000" dirty="0"/>
              <a:t>This gradient results in a molar flux of the species, (e.g., A), </a:t>
            </a:r>
            <a:r>
              <a:rPr lang="en-US" altLang="zh-TW" sz="2000" b="1" dirty="0"/>
              <a:t>W</a:t>
            </a:r>
            <a:r>
              <a:rPr lang="en-US" altLang="zh-TW" sz="2000" baseline="-25000" dirty="0"/>
              <a:t>A</a:t>
            </a:r>
            <a:r>
              <a:rPr lang="en-US" altLang="zh-TW" sz="2000" dirty="0"/>
              <a:t> (</a:t>
            </a:r>
            <a:r>
              <a:rPr lang="en-US" altLang="zh-TW" sz="2000" dirty="0" smtClean="0"/>
              <a:t>moles/</a:t>
            </a:r>
            <a:r>
              <a:rPr lang="en-US" altLang="zh-TW" sz="2000" dirty="0" err="1" smtClean="0"/>
              <a:t>area•time</a:t>
            </a:r>
            <a:r>
              <a:rPr lang="en-US" altLang="zh-TW" sz="2000" dirty="0"/>
              <a:t>), in the direction of the concentration </a:t>
            </a:r>
            <a:r>
              <a:rPr lang="en-US" altLang="zh-TW" sz="2000" dirty="0" smtClean="0"/>
              <a:t>gradient</a:t>
            </a:r>
            <a:endParaRPr lang="en-US" altLang="zh-TW" sz="2000" dirty="0"/>
          </a:p>
          <a:p>
            <a:pPr lvl="1">
              <a:buFont typeface="Arial" pitchFamily="34" charset="0"/>
              <a:buChar char="•"/>
            </a:pPr>
            <a:r>
              <a:rPr lang="en-US" altLang="zh-TW" sz="2000" dirty="0"/>
              <a:t>A vector:</a:t>
            </a:r>
          </a:p>
        </p:txBody>
      </p:sp>
      <p:graphicFrame>
        <p:nvGraphicFramePr>
          <p:cNvPr id="261125" name="Object 5"/>
          <p:cNvGraphicFramePr>
            <a:graphicFrameLocks noChangeAspect="1"/>
          </p:cNvGraphicFramePr>
          <p:nvPr/>
        </p:nvGraphicFramePr>
        <p:xfrm>
          <a:off x="3194050" y="5334000"/>
          <a:ext cx="2757488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Equation" r:id="rId3" imgW="2984400" imgH="368280" progId="Equation.DSMT4">
                  <p:embed/>
                </p:oleObj>
              </mc:Choice>
              <mc:Fallback>
                <p:oleObj name="Equation" r:id="rId3" imgW="2984400" imgH="3682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4050" y="5334000"/>
                        <a:ext cx="2757488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/>
              <a:t>Molar </a:t>
            </a:r>
            <a:r>
              <a:rPr lang="en-GB" altLang="zh-TW" dirty="0" smtClean="0"/>
              <a:t>Flux </a:t>
            </a:r>
            <a:r>
              <a:rPr lang="en-GB" altLang="zh-TW" b="1" dirty="0" smtClean="0"/>
              <a:t>W</a:t>
            </a:r>
            <a:r>
              <a:rPr lang="en-GB" altLang="zh-TW" dirty="0" smtClean="0"/>
              <a:t> &amp; Bulk Motion </a:t>
            </a:r>
            <a:r>
              <a:rPr lang="en-GB" altLang="zh-TW" b="1" dirty="0" smtClean="0"/>
              <a:t>B</a:t>
            </a:r>
            <a:r>
              <a:rPr lang="en-GB" altLang="zh-TW" baseline="-25000" dirty="0" smtClean="0"/>
              <a:t>A</a:t>
            </a:r>
            <a:endParaRPr lang="en-GB" altLang="zh-TW" dirty="0"/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25078" y="882870"/>
            <a:ext cx="7893844" cy="177800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GB" altLang="zh-TW" sz="2000" dirty="0" smtClean="0"/>
              <a:t>Molar </a:t>
            </a:r>
            <a:r>
              <a:rPr lang="en-GB" altLang="zh-TW" sz="2000" dirty="0"/>
              <a:t>flux consists of two parts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altLang="zh-TW" sz="2000" dirty="0" smtClean="0"/>
              <a:t>Bulk </a:t>
            </a:r>
            <a:r>
              <a:rPr lang="en-GB" altLang="zh-TW" sz="2000" dirty="0"/>
              <a:t>motion of the fluid, </a:t>
            </a:r>
            <a:r>
              <a:rPr lang="en-GB" altLang="zh-TW" sz="2000" b="1" dirty="0"/>
              <a:t>B</a:t>
            </a:r>
            <a:r>
              <a:rPr lang="en-GB" altLang="zh-TW" sz="2000" baseline="-25000" dirty="0"/>
              <a:t>A</a:t>
            </a:r>
            <a:endParaRPr lang="en-GB" altLang="zh-TW" sz="2000" dirty="0"/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altLang="zh-TW" sz="2000" dirty="0" smtClean="0"/>
              <a:t>Molecular </a:t>
            </a:r>
            <a:r>
              <a:rPr lang="en-GB" altLang="zh-TW" sz="2000" dirty="0"/>
              <a:t>diffusion flux relative to the bulk motion of the fluid produced by a concentration gradient, </a:t>
            </a:r>
            <a:r>
              <a:rPr lang="en-GB" altLang="zh-TW" sz="2000" b="1" dirty="0"/>
              <a:t>J</a:t>
            </a:r>
            <a:r>
              <a:rPr lang="en-GB" altLang="zh-TW" sz="2000" baseline="-25000" dirty="0"/>
              <a:t>A</a:t>
            </a:r>
            <a:endParaRPr lang="en-GB" altLang="zh-TW" sz="2000" dirty="0"/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altLang="zh-TW" sz="2000" b="1" dirty="0"/>
              <a:t>W</a:t>
            </a:r>
            <a:r>
              <a:rPr lang="en-GB" altLang="zh-TW" sz="2000" baseline="-25000" dirty="0"/>
              <a:t>A</a:t>
            </a:r>
            <a:r>
              <a:rPr lang="en-GB" altLang="zh-TW" sz="2000" dirty="0"/>
              <a:t> = </a:t>
            </a:r>
            <a:r>
              <a:rPr lang="en-GB" altLang="zh-TW" sz="2000" b="1" dirty="0">
                <a:solidFill>
                  <a:srgbClr val="006600"/>
                </a:solidFill>
              </a:rPr>
              <a:t>B</a:t>
            </a:r>
            <a:r>
              <a:rPr lang="en-GB" altLang="zh-TW" sz="2000" baseline="-25000" dirty="0">
                <a:solidFill>
                  <a:srgbClr val="006600"/>
                </a:solidFill>
              </a:rPr>
              <a:t>A</a:t>
            </a:r>
            <a:r>
              <a:rPr lang="en-GB" altLang="zh-TW" sz="2000" dirty="0"/>
              <a:t> + </a:t>
            </a:r>
            <a:r>
              <a:rPr lang="en-GB" altLang="zh-TW" sz="2000" b="1" dirty="0"/>
              <a:t>J</a:t>
            </a:r>
            <a:r>
              <a:rPr lang="en-GB" altLang="zh-TW" sz="2000" baseline="-25000" dirty="0"/>
              <a:t>A</a:t>
            </a:r>
            <a:r>
              <a:rPr lang="en-GB" altLang="zh-TW" sz="2000" dirty="0"/>
              <a:t>  (total flux = bulk motion + diffusion)</a:t>
            </a:r>
          </a:p>
        </p:txBody>
      </p:sp>
      <p:sp>
        <p:nvSpPr>
          <p:cNvPr id="304134" name="Text Box 6"/>
          <p:cNvSpPr txBox="1">
            <a:spLocks noChangeArrowheads="1"/>
          </p:cNvSpPr>
          <p:nvPr/>
        </p:nvSpPr>
        <p:spPr bwMode="auto">
          <a:xfrm>
            <a:off x="152400" y="2628153"/>
            <a:ext cx="854612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514350" indent="-514350">
              <a:lnSpc>
                <a:spcPct val="110000"/>
              </a:lnSpc>
              <a:spcBef>
                <a:spcPct val="50000"/>
              </a:spcBef>
            </a:pPr>
            <a:r>
              <a:rPr lang="en-GB" altLang="zh-TW" sz="2000" dirty="0">
                <a:solidFill>
                  <a:srgbClr val="006600"/>
                </a:solidFill>
              </a:rPr>
              <a:t>B</a:t>
            </a:r>
            <a:r>
              <a:rPr lang="en-GB" altLang="zh-TW" sz="2000" dirty="0" smtClean="0">
                <a:solidFill>
                  <a:srgbClr val="006600"/>
                </a:solidFill>
              </a:rPr>
              <a:t>ulk </a:t>
            </a:r>
            <a:r>
              <a:rPr lang="en-GB" altLang="zh-TW" sz="2000" dirty="0">
                <a:solidFill>
                  <a:srgbClr val="006600"/>
                </a:solidFill>
              </a:rPr>
              <a:t>flow term for species </a:t>
            </a:r>
            <a:r>
              <a:rPr lang="en-GB" altLang="zh-TW" sz="2000" dirty="0" smtClean="0">
                <a:solidFill>
                  <a:srgbClr val="006600"/>
                </a:solidFill>
              </a:rPr>
              <a:t>A, </a:t>
            </a:r>
            <a:r>
              <a:rPr lang="en-GB" altLang="zh-TW" sz="2000" b="1" dirty="0" smtClean="0">
                <a:solidFill>
                  <a:srgbClr val="006600"/>
                </a:solidFill>
              </a:rPr>
              <a:t>B</a:t>
            </a:r>
            <a:r>
              <a:rPr lang="en-GB" altLang="zh-TW" sz="2000" baseline="-25000" dirty="0" smtClean="0">
                <a:solidFill>
                  <a:srgbClr val="006600"/>
                </a:solidFill>
              </a:rPr>
              <a:t>A</a:t>
            </a:r>
            <a:r>
              <a:rPr lang="en-GB" altLang="zh-TW" sz="2000" dirty="0" smtClean="0">
                <a:solidFill>
                  <a:srgbClr val="006600"/>
                </a:solidFill>
              </a:rPr>
              <a:t>: total </a:t>
            </a:r>
            <a:r>
              <a:rPr lang="en-GB" altLang="zh-TW" sz="2000" dirty="0">
                <a:solidFill>
                  <a:srgbClr val="006600"/>
                </a:solidFill>
              </a:rPr>
              <a:t>flux of all molecules relative to </a:t>
            </a:r>
            <a:r>
              <a:rPr lang="en-GB" altLang="zh-TW" sz="2000" dirty="0" smtClean="0">
                <a:solidFill>
                  <a:srgbClr val="006600"/>
                </a:solidFill>
              </a:rPr>
              <a:t>fixed coordinates (</a:t>
            </a:r>
            <a:r>
              <a:rPr lang="en-GB" altLang="zh-TW" sz="2000" dirty="0" err="1" smtClean="0">
                <a:solidFill>
                  <a:srgbClr val="006600"/>
                </a:solidFill>
                <a:latin typeface="Symbol" pitchFamily="18" charset="2"/>
              </a:rPr>
              <a:t>S</a:t>
            </a:r>
            <a:r>
              <a:rPr lang="en-GB" altLang="zh-TW" sz="2000" b="1" dirty="0" err="1" smtClean="0">
                <a:solidFill>
                  <a:srgbClr val="006600"/>
                </a:solidFill>
              </a:rPr>
              <a:t>W</a:t>
            </a:r>
            <a:r>
              <a:rPr lang="en-GB" altLang="zh-TW" sz="2000" baseline="-25000" dirty="0" err="1" smtClean="0">
                <a:solidFill>
                  <a:srgbClr val="006600"/>
                </a:solidFill>
              </a:rPr>
              <a:t>i</a:t>
            </a:r>
            <a:r>
              <a:rPr lang="en-GB" altLang="zh-TW" sz="2000" dirty="0" smtClean="0">
                <a:solidFill>
                  <a:srgbClr val="006600"/>
                </a:solidFill>
              </a:rPr>
              <a:t>) </a:t>
            </a:r>
            <a:r>
              <a:rPr lang="en-GB" altLang="zh-TW" sz="2000" dirty="0">
                <a:solidFill>
                  <a:srgbClr val="006600"/>
                </a:solidFill>
              </a:rPr>
              <a:t>times the mole fraction of </a:t>
            </a:r>
            <a:r>
              <a:rPr lang="en-GB" altLang="zh-TW" sz="2000" dirty="0" smtClean="0">
                <a:solidFill>
                  <a:srgbClr val="006600"/>
                </a:solidFill>
              </a:rPr>
              <a:t>A (</a:t>
            </a:r>
            <a:r>
              <a:rPr lang="en-GB" altLang="zh-TW" sz="2000" dirty="0" err="1" smtClean="0">
                <a:solidFill>
                  <a:srgbClr val="006600"/>
                </a:solidFill>
              </a:rPr>
              <a:t>y</a:t>
            </a:r>
            <a:r>
              <a:rPr lang="en-GB" altLang="zh-TW" sz="2000" baseline="-25000" dirty="0" err="1" smtClean="0">
                <a:solidFill>
                  <a:srgbClr val="006600"/>
                </a:solidFill>
              </a:rPr>
              <a:t>A</a:t>
            </a:r>
            <a:r>
              <a:rPr lang="en-GB" altLang="zh-TW" sz="2000" dirty="0" smtClean="0">
                <a:solidFill>
                  <a:srgbClr val="006600"/>
                </a:solidFill>
              </a:rPr>
              <a:t>):</a:t>
            </a:r>
            <a:endParaRPr lang="en-GB" altLang="zh-TW" sz="2000" dirty="0">
              <a:solidFill>
                <a:srgbClr val="006600"/>
              </a:solidFill>
            </a:endParaRPr>
          </a:p>
        </p:txBody>
      </p:sp>
      <p:graphicFrame>
        <p:nvGraphicFramePr>
          <p:cNvPr id="30413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219994"/>
              </p:ext>
            </p:extLst>
          </p:nvPr>
        </p:nvGraphicFramePr>
        <p:xfrm>
          <a:off x="3877469" y="3379643"/>
          <a:ext cx="1389062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6" name="Equation" r:id="rId3" imgW="1498320" imgH="330120" progId="Equation.DSMT4">
                  <p:embed/>
                </p:oleObj>
              </mc:Choice>
              <mc:Fallback>
                <p:oleObj name="Equation" r:id="rId3" imgW="1498320" imgH="3301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7469" y="3379643"/>
                        <a:ext cx="1389062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4137" name="Text Box 9"/>
          <p:cNvSpPr txBox="1">
            <a:spLocks noChangeArrowheads="1"/>
          </p:cNvSpPr>
          <p:nvPr/>
        </p:nvSpPr>
        <p:spPr bwMode="auto">
          <a:xfrm>
            <a:off x="197827" y="3723528"/>
            <a:ext cx="87937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TW" sz="2000" dirty="0"/>
              <a:t>Or, expressed in terms of </a:t>
            </a:r>
            <a:r>
              <a:rPr lang="en-GB" altLang="zh-TW" sz="2000" dirty="0" smtClean="0"/>
              <a:t>concentration </a:t>
            </a:r>
            <a:r>
              <a:rPr lang="en-GB" altLang="zh-TW" sz="2000" dirty="0"/>
              <a:t>of A </a:t>
            </a:r>
            <a:r>
              <a:rPr lang="en-GB" altLang="zh-TW" sz="2000" dirty="0" smtClean="0"/>
              <a:t>&amp; </a:t>
            </a:r>
            <a:r>
              <a:rPr lang="en-GB" altLang="zh-TW" sz="2000" dirty="0"/>
              <a:t>the </a:t>
            </a:r>
            <a:r>
              <a:rPr lang="en-GB" altLang="zh-TW" sz="2000" u="sng" dirty="0"/>
              <a:t>molar average velocity </a:t>
            </a:r>
            <a:r>
              <a:rPr lang="en-GB" altLang="zh-TW" sz="2000" b="1" dirty="0"/>
              <a:t>V</a:t>
            </a:r>
            <a:r>
              <a:rPr lang="en-GB" altLang="zh-TW" sz="2000" dirty="0"/>
              <a:t>:</a:t>
            </a:r>
          </a:p>
        </p:txBody>
      </p:sp>
      <p:graphicFrame>
        <p:nvGraphicFramePr>
          <p:cNvPr id="30413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9836533"/>
              </p:ext>
            </p:extLst>
          </p:nvPr>
        </p:nvGraphicFramePr>
        <p:xfrm>
          <a:off x="1943100" y="4394629"/>
          <a:ext cx="2924175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7" name="Equation" r:id="rId5" imgW="3174840" imgH="330120" progId="Equation.DSMT4">
                  <p:embed/>
                </p:oleObj>
              </mc:Choice>
              <mc:Fallback>
                <p:oleObj name="Equation" r:id="rId5" imgW="3174840" imgH="3301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0" y="4394629"/>
                        <a:ext cx="2924175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414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383907"/>
              </p:ext>
            </p:extLst>
          </p:nvPr>
        </p:nvGraphicFramePr>
        <p:xfrm>
          <a:off x="5592762" y="4230323"/>
          <a:ext cx="1608138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8" name="Equation" r:id="rId7" imgW="1739880" imgH="660240" progId="Equation.DSMT4">
                  <p:embed/>
                </p:oleObj>
              </mc:Choice>
              <mc:Fallback>
                <p:oleObj name="Equation" r:id="rId7" imgW="1739880" imgH="6602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2762" y="4230323"/>
                        <a:ext cx="1608138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4142" name="Text Box 14"/>
          <p:cNvSpPr txBox="1">
            <a:spLocks noChangeArrowheads="1"/>
          </p:cNvSpPr>
          <p:nvPr/>
        </p:nvSpPr>
        <p:spPr bwMode="auto">
          <a:xfrm>
            <a:off x="194896" y="4932218"/>
            <a:ext cx="8110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TW" sz="2000" dirty="0" smtClean="0"/>
              <a:t>The total molar flux of A in a binary system composed of A &amp; B is then:</a:t>
            </a:r>
            <a:endParaRPr lang="en-GB" altLang="zh-TW" sz="2000" dirty="0"/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741310"/>
              </p:ext>
            </p:extLst>
          </p:nvPr>
        </p:nvGraphicFramePr>
        <p:xfrm>
          <a:off x="1488848" y="5389418"/>
          <a:ext cx="2873375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9" name="Equation" r:id="rId9" imgW="2869920" imgH="1143000" progId="Equation.DSMT4">
                  <p:embed/>
                </p:oleObj>
              </mc:Choice>
              <mc:Fallback>
                <p:oleObj name="Equation" r:id="rId9" imgW="2869920" imgH="11430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8848" y="5389418"/>
                        <a:ext cx="2873375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317648" y="5313218"/>
            <a:ext cx="37692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←</a:t>
            </a:r>
            <a:r>
              <a:rPr lang="en-US" sz="2000" dirty="0" smtClean="0"/>
              <a:t>In terms of concentration of 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84448" y="6140908"/>
            <a:ext cx="3270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←</a:t>
            </a:r>
            <a:r>
              <a:rPr lang="en-US" sz="2000" dirty="0" smtClean="0"/>
              <a:t>In terms of mol fraction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4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4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4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4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4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4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04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04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04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6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4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4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4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4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04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04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04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4" grpId="0"/>
      <p:bldP spid="304137" grpId="0"/>
      <p:bldP spid="304142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68" name="Text Box 16"/>
          <p:cNvSpPr txBox="1">
            <a:spLocks noChangeArrowheads="1"/>
          </p:cNvSpPr>
          <p:nvPr/>
        </p:nvSpPr>
        <p:spPr bwMode="auto">
          <a:xfrm>
            <a:off x="200758" y="2519667"/>
            <a:ext cx="879377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TW" sz="2000" dirty="0" err="1" smtClean="0"/>
              <a:t>Diffusional</a:t>
            </a:r>
            <a:r>
              <a:rPr lang="en-GB" altLang="zh-TW" sz="2000" dirty="0" smtClean="0"/>
              <a:t> </a:t>
            </a:r>
            <a:r>
              <a:rPr lang="en-GB" altLang="zh-TW" sz="2000" dirty="0"/>
              <a:t>flux of </a:t>
            </a:r>
            <a:r>
              <a:rPr lang="en-GB" altLang="zh-TW" sz="2000" dirty="0" smtClean="0"/>
              <a:t>A resulting </a:t>
            </a:r>
            <a:r>
              <a:rPr lang="en-GB" altLang="zh-TW" sz="2000" dirty="0"/>
              <a:t>from a concentration </a:t>
            </a:r>
            <a:r>
              <a:rPr lang="en-GB" altLang="zh-TW" sz="2000" dirty="0" smtClean="0"/>
              <a:t>difference, </a:t>
            </a:r>
            <a:r>
              <a:rPr lang="en-GB" altLang="zh-TW" sz="2000" b="1" dirty="0" smtClean="0"/>
              <a:t>J</a:t>
            </a:r>
            <a:r>
              <a:rPr lang="en-GB" altLang="zh-TW" sz="2000" baseline="-25000" dirty="0" smtClean="0"/>
              <a:t>A</a:t>
            </a:r>
            <a:r>
              <a:rPr lang="en-GB" altLang="zh-TW" sz="2000" dirty="0" smtClean="0"/>
              <a:t>, </a:t>
            </a:r>
            <a:r>
              <a:rPr lang="en-GB" altLang="zh-TW" sz="2000" dirty="0"/>
              <a:t>is related to the concentration gradient by </a:t>
            </a:r>
            <a:r>
              <a:rPr lang="en-GB" altLang="zh-TW" sz="2000" dirty="0" err="1"/>
              <a:t>Fick’s</a:t>
            </a:r>
            <a:r>
              <a:rPr lang="en-GB" altLang="zh-TW" sz="2000" dirty="0"/>
              <a:t> first law:</a:t>
            </a:r>
          </a:p>
        </p:txBody>
      </p:sp>
      <p:sp>
        <p:nvSpPr>
          <p:cNvPr id="305171" name="Text Box 19"/>
          <p:cNvSpPr txBox="1">
            <a:spLocks noChangeArrowheads="1"/>
          </p:cNvSpPr>
          <p:nvPr/>
        </p:nvSpPr>
        <p:spPr bwMode="auto">
          <a:xfrm>
            <a:off x="458406" y="3901658"/>
            <a:ext cx="82271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TW" sz="2000" dirty="0" smtClean="0"/>
              <a:t>c: </a:t>
            </a:r>
            <a:r>
              <a:rPr lang="en-GB" altLang="zh-TW" sz="2000" dirty="0"/>
              <a:t>total </a:t>
            </a:r>
            <a:r>
              <a:rPr lang="en-GB" altLang="zh-TW" sz="2000" dirty="0" smtClean="0"/>
              <a:t>concentration	D</a:t>
            </a:r>
            <a:r>
              <a:rPr lang="en-GB" altLang="zh-TW" sz="2000" baseline="-25000" dirty="0" smtClean="0"/>
              <a:t>AB</a:t>
            </a:r>
            <a:r>
              <a:rPr lang="en-GB" altLang="zh-TW" sz="2000" dirty="0" smtClean="0"/>
              <a:t>: </a:t>
            </a:r>
            <a:r>
              <a:rPr lang="en-GB" altLang="zh-TW" sz="2000" dirty="0"/>
              <a:t>diffusivity of A in </a:t>
            </a:r>
            <a:r>
              <a:rPr lang="en-GB" altLang="zh-TW" sz="2000" dirty="0" smtClean="0"/>
              <a:t>B	   </a:t>
            </a:r>
            <a:r>
              <a:rPr lang="en-GB" altLang="zh-TW" sz="2000" dirty="0" err="1" smtClean="0"/>
              <a:t>y</a:t>
            </a:r>
            <a:r>
              <a:rPr lang="en-GB" altLang="zh-TW" sz="2000" baseline="-25000" dirty="0" err="1" smtClean="0"/>
              <a:t>A</a:t>
            </a:r>
            <a:r>
              <a:rPr lang="en-GB" altLang="zh-TW" sz="2000" dirty="0" smtClean="0"/>
              <a:t>: </a:t>
            </a:r>
            <a:r>
              <a:rPr lang="en-GB" altLang="zh-TW" sz="2000" dirty="0"/>
              <a:t>mole fraction of A</a:t>
            </a:r>
          </a:p>
        </p:txBody>
      </p:sp>
      <p:graphicFrame>
        <p:nvGraphicFramePr>
          <p:cNvPr id="30517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3289120"/>
              </p:ext>
            </p:extLst>
          </p:nvPr>
        </p:nvGraphicFramePr>
        <p:xfrm>
          <a:off x="4174332" y="3404770"/>
          <a:ext cx="1709737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" name="Equation" r:id="rId3" imgW="1841400" imgH="330120" progId="Equation.DSMT4">
                  <p:embed/>
                </p:oleObj>
              </mc:Choice>
              <mc:Fallback>
                <p:oleObj name="Equation" r:id="rId3" imgW="1841400" imgH="3301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4332" y="3404770"/>
                        <a:ext cx="1709737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517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457010"/>
              </p:ext>
            </p:extLst>
          </p:nvPr>
        </p:nvGraphicFramePr>
        <p:xfrm>
          <a:off x="3259932" y="3236495"/>
          <a:ext cx="625475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" name="Equation" r:id="rId5" imgW="672840" imgH="660240" progId="Equation.DSMT4">
                  <p:embed/>
                </p:oleObj>
              </mc:Choice>
              <mc:Fallback>
                <p:oleObj name="Equation" r:id="rId5" imgW="672840" imgH="6602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9932" y="3236495"/>
                        <a:ext cx="625475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Diffusional</a:t>
            </a:r>
            <a:r>
              <a:rPr lang="en-US" dirty="0" smtClean="0"/>
              <a:t> Flux of A, </a:t>
            </a:r>
            <a:r>
              <a:rPr lang="en-US" b="1" dirty="0" smtClean="0"/>
              <a:t>J</a:t>
            </a:r>
            <a:r>
              <a:rPr lang="en-US" baseline="-25000" dirty="0" smtClean="0"/>
              <a:t>A</a:t>
            </a:r>
            <a:r>
              <a:rPr lang="en-US" dirty="0" smtClean="0"/>
              <a:t> &amp; Molar Flux </a:t>
            </a:r>
            <a:r>
              <a:rPr lang="en-US" b="1" dirty="0" smtClean="0"/>
              <a:t>W</a:t>
            </a:r>
            <a:endParaRPr lang="en-US" b="1" dirty="0"/>
          </a:p>
        </p:txBody>
      </p:sp>
      <p:graphicFrame>
        <p:nvGraphicFramePr>
          <p:cNvPr id="41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120920"/>
              </p:ext>
            </p:extLst>
          </p:nvPr>
        </p:nvGraphicFramePr>
        <p:xfrm>
          <a:off x="3135313" y="1375545"/>
          <a:ext cx="2873375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2" name="Equation" r:id="rId7" imgW="2869920" imgH="1143000" progId="Equation.DSMT4">
                  <p:embed/>
                </p:oleObj>
              </mc:Choice>
              <mc:Fallback>
                <p:oleObj name="Equation" r:id="rId7" imgW="2869920" imgH="11430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313" y="1375545"/>
                        <a:ext cx="2873375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3796860" y="1349258"/>
            <a:ext cx="381000" cy="11887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505451"/>
              </p:ext>
            </p:extLst>
          </p:nvPr>
        </p:nvGraphicFramePr>
        <p:xfrm>
          <a:off x="1403350" y="4299224"/>
          <a:ext cx="63373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" name="Equation" r:id="rId9" imgW="6337080" imgH="660240" progId="Equation.DSMT4">
                  <p:embed/>
                </p:oleObj>
              </mc:Choice>
              <mc:Fallback>
                <p:oleObj name="Equation" r:id="rId9" imgW="6337080" imgH="6602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299224"/>
                        <a:ext cx="63373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81000" y="4949685"/>
            <a:ext cx="25907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Putting it all together:</a:t>
            </a:r>
          </a:p>
        </p:txBody>
      </p:sp>
      <p:graphicFrame>
        <p:nvGraphicFramePr>
          <p:cNvPr id="30517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7891515"/>
              </p:ext>
            </p:extLst>
          </p:nvPr>
        </p:nvGraphicFramePr>
        <p:xfrm>
          <a:off x="429066" y="5718711"/>
          <a:ext cx="3546475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" name="Equation" r:id="rId11" imgW="3784320" imgH="355320" progId="Equation.DSMT4">
                  <p:embed/>
                </p:oleObj>
              </mc:Choice>
              <mc:Fallback>
                <p:oleObj name="Equation" r:id="rId11" imgW="3784320" imgH="3553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066" y="5718711"/>
                        <a:ext cx="3546475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3999444" y="5695890"/>
            <a:ext cx="4715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TW" sz="2000" dirty="0" smtClean="0">
                <a:solidFill>
                  <a:srgbClr val="7030A0"/>
                </a:solidFill>
              </a:rPr>
              <a:t>molar flux of A in binary system of A &amp; B</a:t>
            </a:r>
            <a:endParaRPr lang="en-US" sz="2000" dirty="0" smtClean="0">
              <a:solidFill>
                <a:srgbClr val="7030A0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916022" y="5305445"/>
            <a:ext cx="5311956" cy="558640"/>
            <a:chOff x="3087995" y="5384960"/>
            <a:chExt cx="5311956" cy="558640"/>
          </a:xfrm>
        </p:grpSpPr>
        <p:graphicFrame>
          <p:nvGraphicFramePr>
            <p:cNvPr id="4105" name="Object 9"/>
            <p:cNvGraphicFramePr>
              <a:graphicFrameLocks noChangeAspect="1"/>
            </p:cNvGraphicFramePr>
            <p:nvPr/>
          </p:nvGraphicFramePr>
          <p:xfrm>
            <a:off x="3087995" y="5435600"/>
            <a:ext cx="3035300" cy="50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5" name="Equation" r:id="rId13" imgW="3035160" imgH="507960" progId="Equation.DSMT4">
                    <p:embed/>
                  </p:oleObj>
                </mc:Choice>
                <mc:Fallback>
                  <p:oleObj name="Equation" r:id="rId13" imgW="3035160" imgH="50796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87995" y="5435600"/>
                          <a:ext cx="3035300" cy="508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TextBox 22"/>
            <p:cNvSpPr txBox="1"/>
            <p:nvPr/>
          </p:nvSpPr>
          <p:spPr>
            <a:xfrm>
              <a:off x="6248400" y="5384960"/>
              <a:ext cx="21515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altLang="zh-TW" sz="2000" dirty="0" smtClean="0">
                  <a:solidFill>
                    <a:srgbClr val="7030A0"/>
                  </a:solidFill>
                </a:rPr>
                <a:t>General equation</a:t>
              </a:r>
              <a:endParaRPr lang="en-US" sz="2000" dirty="0" smtClean="0">
                <a:solidFill>
                  <a:srgbClr val="7030A0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902727" y="6120245"/>
            <a:ext cx="7338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Effective diffusivity, </a:t>
            </a:r>
            <a:r>
              <a:rPr lang="en-US" sz="2000" dirty="0" err="1" smtClean="0">
                <a:solidFill>
                  <a:srgbClr val="0000FF"/>
                </a:solidFill>
              </a:rPr>
              <a:t>D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A</a:t>
            </a:r>
            <a:r>
              <a:rPr lang="en-US" sz="2000" i="1" baseline="-25000" dirty="0" err="1" smtClean="0">
                <a:solidFill>
                  <a:srgbClr val="0000FF"/>
                </a:solidFill>
              </a:rPr>
              <a:t>e</a:t>
            </a:r>
            <a:r>
              <a:rPr lang="en-US" sz="2000" baseline="-25000" dirty="0" smtClean="0">
                <a:solidFill>
                  <a:srgbClr val="0000FF"/>
                </a:solidFill>
              </a:rPr>
              <a:t>:</a:t>
            </a:r>
            <a:r>
              <a:rPr lang="en-US" sz="2000" dirty="0" smtClean="0">
                <a:solidFill>
                  <a:srgbClr val="0000FF"/>
                </a:solidFill>
              </a:rPr>
              <a:t> diffusivity of A though multiple species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242908" y="838200"/>
            <a:ext cx="6658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20000"/>
              </a:lnSpc>
              <a:spcBef>
                <a:spcPts val="0"/>
              </a:spcBef>
            </a:pPr>
            <a:r>
              <a:rPr lang="en-GB" altLang="zh-TW" sz="2000" b="1" dirty="0"/>
              <a:t>W</a:t>
            </a:r>
            <a:r>
              <a:rPr lang="en-GB" altLang="zh-TW" sz="2000" baseline="-25000" dirty="0"/>
              <a:t>A</a:t>
            </a:r>
            <a:r>
              <a:rPr lang="en-GB" altLang="zh-TW" sz="2000" dirty="0"/>
              <a:t> = </a:t>
            </a:r>
            <a:r>
              <a:rPr lang="en-GB" altLang="zh-TW" sz="2000" b="1" dirty="0" smtClean="0"/>
              <a:t>J</a:t>
            </a:r>
            <a:r>
              <a:rPr lang="en-GB" altLang="zh-TW" sz="2000" baseline="-25000" dirty="0" smtClean="0"/>
              <a:t>A</a:t>
            </a:r>
            <a:r>
              <a:rPr lang="en-GB" altLang="zh-TW" sz="2000" dirty="0" smtClean="0"/>
              <a:t> </a:t>
            </a:r>
            <a:r>
              <a:rPr lang="en-GB" altLang="zh-TW" sz="2000" dirty="0"/>
              <a:t>+ </a:t>
            </a:r>
            <a:r>
              <a:rPr lang="en-GB" altLang="zh-TW" sz="2000" b="1" dirty="0" smtClean="0"/>
              <a:t>B</a:t>
            </a:r>
            <a:r>
              <a:rPr lang="en-GB" altLang="zh-TW" sz="2000" baseline="-25000" dirty="0" smtClean="0"/>
              <a:t>A</a:t>
            </a:r>
            <a:r>
              <a:rPr lang="en-GB" altLang="zh-TW" sz="2000" dirty="0" smtClean="0"/>
              <a:t>  </a:t>
            </a:r>
            <a:r>
              <a:rPr lang="en-GB" altLang="zh-TW" sz="2000" dirty="0"/>
              <a:t>(total flux = </a:t>
            </a:r>
            <a:r>
              <a:rPr lang="en-GB" altLang="zh-TW" sz="2000" dirty="0" smtClean="0"/>
              <a:t>diffusion + bulk motion)</a:t>
            </a:r>
            <a:endParaRPr lang="en-GB" altLang="zh-TW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0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14255" y="2647890"/>
            <a:ext cx="4715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TW" sz="2000" dirty="0" smtClean="0">
                <a:solidFill>
                  <a:srgbClr val="7030A0"/>
                </a:solidFill>
              </a:rPr>
              <a:t>Molar flux of A in binary system of A &amp; B</a:t>
            </a:r>
            <a:endParaRPr 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Simplifications for Molar Flux</a:t>
            </a:r>
            <a:endParaRPr lang="en-US" dirty="0"/>
          </a:p>
        </p:txBody>
      </p:sp>
      <p:graphicFrame>
        <p:nvGraphicFramePr>
          <p:cNvPr id="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47203"/>
              </p:ext>
            </p:extLst>
          </p:nvPr>
        </p:nvGraphicFramePr>
        <p:xfrm>
          <a:off x="2798763" y="2213511"/>
          <a:ext cx="3546475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7" name="Equation" r:id="rId3" imgW="3784320" imgH="355320" progId="Equation.DSMT4">
                  <p:embed/>
                </p:oleObj>
              </mc:Choice>
              <mc:Fallback>
                <p:oleObj name="Equation" r:id="rId3" imgW="3784320" imgH="3553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8763" y="2213511"/>
                        <a:ext cx="3546475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908175" y="1610710"/>
            <a:ext cx="5327650" cy="548290"/>
            <a:chOff x="1933973" y="5395894"/>
            <a:chExt cx="5327650" cy="548290"/>
          </a:xfrm>
        </p:grpSpPr>
        <p:graphicFrame>
          <p:nvGraphicFramePr>
            <p:cNvPr id="6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85090953"/>
                </p:ext>
              </p:extLst>
            </p:nvPr>
          </p:nvGraphicFramePr>
          <p:xfrm>
            <a:off x="4226323" y="5436184"/>
            <a:ext cx="3035300" cy="50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48" name="Equation" r:id="rId5" imgW="3035160" imgH="507960" progId="Equation.DSMT4">
                    <p:embed/>
                  </p:oleObj>
                </mc:Choice>
                <mc:Fallback>
                  <p:oleObj name="Equation" r:id="rId5" imgW="3035160" imgH="50796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26323" y="5436184"/>
                          <a:ext cx="3035300" cy="508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1933973" y="5395894"/>
              <a:ext cx="222208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altLang="zh-TW" sz="2000" dirty="0" smtClean="0">
                  <a:solidFill>
                    <a:srgbClr val="7030A0"/>
                  </a:solidFill>
                </a:rPr>
                <a:t>General equation:</a:t>
              </a:r>
              <a:endParaRPr lang="en-US" sz="2000" dirty="0" smtClean="0">
                <a:solidFill>
                  <a:srgbClr val="7030A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246570" y="3276600"/>
            <a:ext cx="6657593" cy="1370013"/>
            <a:chOff x="457200" y="2971800"/>
            <a:chExt cx="6657593" cy="1370013"/>
          </a:xfrm>
        </p:grpSpPr>
        <p:sp>
          <p:nvSpPr>
            <p:cNvPr id="10" name="TextBox 9"/>
            <p:cNvSpPr txBox="1"/>
            <p:nvPr/>
          </p:nvSpPr>
          <p:spPr>
            <a:xfrm>
              <a:off x="457200" y="2971800"/>
              <a:ext cx="6535764" cy="12618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31775" indent="-231775">
                <a:lnSpc>
                  <a:spcPct val="110000"/>
                </a:lnSpc>
                <a:buFont typeface="Arial" pitchFamily="34" charset="0"/>
                <a:buChar char="•"/>
              </a:pPr>
              <a:r>
                <a:rPr lang="en-US" sz="2000" dirty="0" smtClean="0"/>
                <a:t>For constant total concentration:  </a:t>
              </a:r>
              <a:r>
                <a:rPr lang="en-US" sz="2000" dirty="0" err="1" smtClean="0"/>
                <a:t>cD</a:t>
              </a:r>
              <a:r>
                <a:rPr lang="en-US" sz="2000" baseline="-25000" dirty="0" err="1" smtClean="0"/>
                <a:t>AB</a:t>
              </a:r>
              <a:r>
                <a:rPr lang="en-US" sz="2000" dirty="0" err="1" smtClean="0">
                  <a:sym typeface="Euclid Math Two"/>
                </a:rPr>
                <a:t>y</a:t>
              </a:r>
              <a:r>
                <a:rPr lang="en-US" sz="2000" baseline="-25000" dirty="0" err="1" smtClean="0">
                  <a:sym typeface="Euclid Math Two"/>
                </a:rPr>
                <a:t>A</a:t>
              </a:r>
              <a:r>
                <a:rPr lang="en-US" sz="2000" dirty="0" smtClean="0">
                  <a:sym typeface="Euclid Math Two"/>
                </a:rPr>
                <a:t> = D</a:t>
              </a:r>
              <a:r>
                <a:rPr lang="en-US" sz="2000" baseline="-25000" dirty="0" smtClean="0">
                  <a:sym typeface="Euclid Math Two"/>
                </a:rPr>
                <a:t>AB</a:t>
              </a:r>
              <a:r>
                <a:rPr lang="en-US" sz="2000" dirty="0" smtClean="0">
                  <a:sym typeface="Euclid Math Two"/>
                </a:rPr>
                <a:t>C</a:t>
              </a:r>
              <a:r>
                <a:rPr lang="en-US" sz="2000" baseline="-25000" dirty="0" smtClean="0">
                  <a:sym typeface="Euclid Math Two"/>
                </a:rPr>
                <a:t>A</a:t>
              </a:r>
              <a:endParaRPr lang="en-US" sz="2000" dirty="0" smtClean="0">
                <a:sym typeface="Euclid Math Two"/>
              </a:endParaRPr>
            </a:p>
            <a:p>
              <a:pPr marL="231775" indent="-231775">
                <a:lnSpc>
                  <a:spcPct val="110000"/>
                </a:lnSpc>
                <a:spcAft>
                  <a:spcPts val="1200"/>
                </a:spcAft>
                <a:buFont typeface="Arial" pitchFamily="34" charset="0"/>
                <a:buChar char="•"/>
              </a:pPr>
              <a:r>
                <a:rPr lang="en-US" sz="2000" dirty="0" smtClean="0">
                  <a:sym typeface="Euclid Math Two"/>
                </a:rPr>
                <a:t>When there is no bulk flow: </a:t>
              </a:r>
            </a:p>
            <a:p>
              <a:pPr marL="231775" indent="-231775">
                <a:lnSpc>
                  <a:spcPct val="110000"/>
                </a:lnSpc>
                <a:spcAft>
                  <a:spcPts val="1800"/>
                </a:spcAft>
                <a:buFont typeface="Arial" pitchFamily="34" charset="0"/>
                <a:buChar char="•"/>
              </a:pPr>
              <a:r>
                <a:rPr lang="en-US" sz="2000" dirty="0" smtClean="0">
                  <a:sym typeface="Euclid Math Two"/>
                </a:rPr>
                <a:t>For dilute concentrations, </a:t>
              </a:r>
              <a:r>
                <a:rPr lang="en-US" sz="2000" dirty="0" err="1" smtClean="0">
                  <a:sym typeface="Euclid Math Two"/>
                </a:rPr>
                <a:t>y</a:t>
              </a:r>
              <a:r>
                <a:rPr lang="en-US" sz="2000" baseline="-25000" dirty="0" err="1" smtClean="0">
                  <a:sym typeface="Euclid Math Two"/>
                </a:rPr>
                <a:t>A</a:t>
              </a:r>
              <a:r>
                <a:rPr lang="en-US" sz="2000" dirty="0" smtClean="0">
                  <a:sym typeface="Euclid Math Two"/>
                </a:rPr>
                <a:t> is so small that: </a:t>
              </a:r>
              <a:endParaRPr lang="en-US" sz="2000" dirty="0" smtClean="0"/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/>
          </p:nvGraphicFramePr>
          <p:xfrm>
            <a:off x="3887950" y="3370320"/>
            <a:ext cx="965200" cy="50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49" name="Equation" r:id="rId7" imgW="965160" imgH="507960" progId="Equation.DSMT4">
                    <p:embed/>
                  </p:oleObj>
                </mc:Choice>
                <mc:Fallback>
                  <p:oleObj name="Equation" r:id="rId7" imgW="965160" imgH="50796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7950" y="3370320"/>
                          <a:ext cx="965200" cy="508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5" name="Object 5"/>
            <p:cNvGraphicFramePr>
              <a:graphicFrameLocks noChangeAspect="1"/>
            </p:cNvGraphicFramePr>
            <p:nvPr/>
          </p:nvGraphicFramePr>
          <p:xfrm>
            <a:off x="5819393" y="3833813"/>
            <a:ext cx="1295400" cy="50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50" name="Equation" r:id="rId9" imgW="1295280" imgH="507960" progId="Equation.DSMT4">
                    <p:embed/>
                  </p:oleObj>
                </mc:Choice>
                <mc:Fallback>
                  <p:oleObj name="Equation" r:id="rId9" imgW="1295280" imgH="50796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19393" y="3833813"/>
                          <a:ext cx="1295400" cy="508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TextBox 13"/>
          <p:cNvSpPr txBox="1"/>
          <p:nvPr/>
        </p:nvSpPr>
        <p:spPr>
          <a:xfrm>
            <a:off x="1352550" y="4778514"/>
            <a:ext cx="6438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example, consider 1M of a solute diffusing in water, where the concentration of water is 55.6 mol water/dm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 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333967"/>
              </p:ext>
            </p:extLst>
          </p:nvPr>
        </p:nvGraphicFramePr>
        <p:xfrm>
          <a:off x="2165350" y="5562600"/>
          <a:ext cx="4813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1" name="Equation" r:id="rId11" imgW="4813200" imgH="685800" progId="Equation.DSMT4">
                  <p:embed/>
                </p:oleObj>
              </mc:Choice>
              <mc:Fallback>
                <p:oleObj name="Equation" r:id="rId11" imgW="4813200" imgH="685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5350" y="5562600"/>
                        <a:ext cx="48133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1242908" y="1020054"/>
            <a:ext cx="6658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20000"/>
              </a:lnSpc>
              <a:spcBef>
                <a:spcPts val="0"/>
              </a:spcBef>
            </a:pPr>
            <a:r>
              <a:rPr lang="en-GB" altLang="zh-TW" sz="2000" b="1" dirty="0"/>
              <a:t>W</a:t>
            </a:r>
            <a:r>
              <a:rPr lang="en-GB" altLang="zh-TW" sz="2000" baseline="-25000" dirty="0"/>
              <a:t>A</a:t>
            </a:r>
            <a:r>
              <a:rPr lang="en-GB" altLang="zh-TW" sz="2000" dirty="0"/>
              <a:t> = </a:t>
            </a:r>
            <a:r>
              <a:rPr lang="en-GB" altLang="zh-TW" sz="2000" b="1" dirty="0" smtClean="0"/>
              <a:t>J</a:t>
            </a:r>
            <a:r>
              <a:rPr lang="en-GB" altLang="zh-TW" sz="2000" baseline="-25000" dirty="0" smtClean="0"/>
              <a:t>A</a:t>
            </a:r>
            <a:r>
              <a:rPr lang="en-GB" altLang="zh-TW" sz="2000" dirty="0" smtClean="0"/>
              <a:t> </a:t>
            </a:r>
            <a:r>
              <a:rPr lang="en-GB" altLang="zh-TW" sz="2000" dirty="0"/>
              <a:t>+ </a:t>
            </a:r>
            <a:r>
              <a:rPr lang="en-GB" altLang="zh-TW" sz="2000" b="1" dirty="0" smtClean="0"/>
              <a:t>B</a:t>
            </a:r>
            <a:r>
              <a:rPr lang="en-GB" altLang="zh-TW" sz="2000" baseline="-25000" dirty="0" smtClean="0"/>
              <a:t>A</a:t>
            </a:r>
            <a:r>
              <a:rPr lang="en-GB" altLang="zh-TW" sz="2000" dirty="0" smtClean="0"/>
              <a:t>  </a:t>
            </a:r>
            <a:r>
              <a:rPr lang="en-GB" altLang="zh-TW" sz="2000" dirty="0"/>
              <a:t>(total flux = </a:t>
            </a:r>
            <a:r>
              <a:rPr lang="en-GB" altLang="zh-TW" sz="2000" dirty="0" smtClean="0"/>
              <a:t>diffusion + bulk motion)</a:t>
            </a:r>
            <a:endParaRPr lang="en-GB" altLang="zh-TW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zh-TW" dirty="0" smtClean="0"/>
              <a:t>Evaluation of Molar Flux </a:t>
            </a:r>
            <a:endParaRPr lang="en-GB" altLang="zh-TW" dirty="0"/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96993"/>
            <a:ext cx="8382000" cy="2133599"/>
          </a:xfrm>
        </p:spPr>
        <p:txBody>
          <a:bodyPr>
            <a:noAutofit/>
          </a:bodyPr>
          <a:lstStyle/>
          <a:p>
            <a:pPr marL="231775" lvl="1" indent="-231775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zh-TW" sz="2000" u="sng" dirty="0" smtClean="0">
                <a:solidFill>
                  <a:srgbClr val="7030A0"/>
                </a:solidFill>
              </a:rPr>
              <a:t>Type 1</a:t>
            </a:r>
            <a:r>
              <a:rPr lang="en-GB" altLang="zh-TW" sz="2000" dirty="0" smtClean="0">
                <a:solidFill>
                  <a:srgbClr val="7030A0"/>
                </a:solidFill>
              </a:rPr>
              <a:t>: </a:t>
            </a:r>
            <a:r>
              <a:rPr lang="en-GB" altLang="zh-TW" sz="2000" dirty="0" err="1" smtClean="0">
                <a:solidFill>
                  <a:srgbClr val="7030A0"/>
                </a:solidFill>
              </a:rPr>
              <a:t>Equimolar</a:t>
            </a:r>
            <a:r>
              <a:rPr lang="en-GB" altLang="zh-TW" sz="2000" dirty="0" smtClean="0">
                <a:solidFill>
                  <a:srgbClr val="7030A0"/>
                </a:solidFill>
              </a:rPr>
              <a:t> counter diffusion (EMCD)</a:t>
            </a:r>
          </a:p>
          <a:p>
            <a:pPr marL="231775" lvl="1" indent="-231775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altLang="zh-TW" sz="2000" dirty="0" smtClean="0"/>
              <a:t>For </a:t>
            </a:r>
            <a:r>
              <a:rPr lang="en-GB" altLang="zh-TW" sz="2000" dirty="0"/>
              <a:t>every mole of A that diffuses in a given direction, one mole of B </a:t>
            </a:r>
            <a:r>
              <a:rPr lang="en-GB" altLang="zh-TW" sz="2000" dirty="0" smtClean="0"/>
              <a:t>diffuses </a:t>
            </a:r>
            <a:r>
              <a:rPr lang="en-GB" altLang="zh-TW" sz="2000" dirty="0"/>
              <a:t>in the opposite </a:t>
            </a:r>
            <a:r>
              <a:rPr lang="en-GB" altLang="zh-TW" sz="2000" dirty="0" smtClean="0"/>
              <a:t>direction</a:t>
            </a:r>
            <a:endParaRPr lang="en-GB" altLang="zh-TW" sz="2000" dirty="0"/>
          </a:p>
          <a:p>
            <a:pPr marL="231775" lvl="1" indent="-231775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altLang="zh-TW" sz="2000" dirty="0" smtClean="0"/>
              <a:t>Fluxes </a:t>
            </a:r>
            <a:r>
              <a:rPr lang="en-GB" altLang="zh-TW" sz="2000" dirty="0"/>
              <a:t>of A and B are equal in magnitude </a:t>
            </a:r>
            <a:r>
              <a:rPr lang="en-GB" altLang="zh-TW" sz="2000" dirty="0" smtClean="0"/>
              <a:t>&amp; </a:t>
            </a:r>
            <a:r>
              <a:rPr lang="en-GB" altLang="zh-TW" sz="2000" dirty="0"/>
              <a:t>flow counter to each other: </a:t>
            </a:r>
            <a:r>
              <a:rPr lang="en-GB" altLang="zh-TW" sz="2000" b="1" dirty="0"/>
              <a:t>W</a:t>
            </a:r>
            <a:r>
              <a:rPr lang="en-GB" altLang="zh-TW" sz="2000" baseline="-25000" dirty="0"/>
              <a:t>A</a:t>
            </a:r>
            <a:r>
              <a:rPr lang="en-GB" altLang="zh-TW" sz="2000" dirty="0"/>
              <a:t> </a:t>
            </a:r>
            <a:r>
              <a:rPr lang="en-GB" altLang="zh-TW" sz="2000" dirty="0" smtClean="0"/>
              <a:t>= </a:t>
            </a:r>
            <a:r>
              <a:rPr lang="en-GB" altLang="zh-TW" sz="2000" dirty="0"/>
              <a:t>- </a:t>
            </a:r>
            <a:r>
              <a:rPr lang="en-GB" altLang="zh-TW" sz="2000" b="1" dirty="0"/>
              <a:t>W</a:t>
            </a:r>
            <a:r>
              <a:rPr lang="en-GB" altLang="zh-TW" sz="2000" baseline="-25000" dirty="0"/>
              <a:t>B</a:t>
            </a:r>
            <a:endParaRPr lang="en-GB" altLang="zh-TW" sz="2000" dirty="0"/>
          </a:p>
        </p:txBody>
      </p:sp>
      <p:graphicFrame>
        <p:nvGraphicFramePr>
          <p:cNvPr id="3061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653897"/>
              </p:ext>
            </p:extLst>
          </p:nvPr>
        </p:nvGraphicFramePr>
        <p:xfrm>
          <a:off x="2817019" y="2203891"/>
          <a:ext cx="3509962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02" name="Equation" r:id="rId3" imgW="3759120" imgH="355320" progId="Equation.DSMT4">
                  <p:embed/>
                </p:oleObj>
              </mc:Choice>
              <mc:Fallback>
                <p:oleObj name="Equation" r:id="rId3" imgW="375912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019" y="2203891"/>
                        <a:ext cx="3509962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618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2663988"/>
              </p:ext>
            </p:extLst>
          </p:nvPr>
        </p:nvGraphicFramePr>
        <p:xfrm>
          <a:off x="3200400" y="2690675"/>
          <a:ext cx="5435600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03" name="Equation" r:id="rId5" imgW="5841720" imgH="330120" progId="Equation.DSMT4">
                  <p:embed/>
                </p:oleObj>
              </mc:Choice>
              <mc:Fallback>
                <p:oleObj name="Equation" r:id="rId5" imgW="58417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690675"/>
                        <a:ext cx="5435600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4876800" y="2321865"/>
            <a:ext cx="1524000" cy="152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345620" y="2296425"/>
            <a:ext cx="1686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  </a:t>
            </a:r>
            <a:r>
              <a:rPr lang="en-US" sz="1400" dirty="0" smtClean="0">
                <a:solidFill>
                  <a:srgbClr val="FF0000"/>
                </a:solidFill>
              </a:rPr>
              <a:t>bulk motion ≈ 0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485754"/>
              </p:ext>
            </p:extLst>
          </p:nvPr>
        </p:nvGraphicFramePr>
        <p:xfrm>
          <a:off x="838200" y="2673212"/>
          <a:ext cx="208756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04" name="Equation" r:id="rId7" imgW="2234880" imgH="330120" progId="Equation.DSMT4">
                  <p:embed/>
                </p:oleObj>
              </mc:Choice>
              <mc:Fallback>
                <p:oleObj name="Equation" r:id="rId7" imgW="22348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673212"/>
                        <a:ext cx="208756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381000" y="3054807"/>
            <a:ext cx="8382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31775" marR="0" lvl="1" indent="-231775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altLang="zh-TW" sz="2000" b="0" i="0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Type 2</a:t>
            </a:r>
            <a:r>
              <a:rPr kumimoji="0" lang="en-GB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GB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Dilute concentration of A:</a:t>
            </a:r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7607458"/>
              </p:ext>
            </p:extLst>
          </p:nvPr>
        </p:nvGraphicFramePr>
        <p:xfrm>
          <a:off x="457200" y="3579652"/>
          <a:ext cx="3811587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05" name="Equation" r:id="rId9" imgW="3759120" imgH="355320" progId="Equation.DSMT4">
                  <p:embed/>
                </p:oleObj>
              </mc:Choice>
              <mc:Fallback>
                <p:oleObj name="Equation" r:id="rId9" imgW="375912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579652"/>
                        <a:ext cx="3811587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4542630"/>
              </p:ext>
            </p:extLst>
          </p:nvPr>
        </p:nvGraphicFramePr>
        <p:xfrm>
          <a:off x="4419600" y="3605051"/>
          <a:ext cx="2259013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06" name="Equation" r:id="rId11" imgW="2234880" imgH="330120" progId="Equation.DSMT4">
                  <p:embed/>
                </p:oleObj>
              </mc:Choice>
              <mc:Fallback>
                <p:oleObj name="Equation" r:id="rId11" imgW="22348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605051"/>
                        <a:ext cx="2259013" cy="331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/>
          <p:cNvCxnSpPr/>
          <p:nvPr/>
        </p:nvCxnSpPr>
        <p:spPr>
          <a:xfrm rot="16200000" flipH="1">
            <a:off x="2664443" y="3632038"/>
            <a:ext cx="304800" cy="304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874653" y="382647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304800" y="4191000"/>
            <a:ext cx="8382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31775" marR="0" lvl="1" indent="-231775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altLang="zh-TW" sz="2000" b="0" i="0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Type 3</a:t>
            </a:r>
            <a:r>
              <a:rPr kumimoji="0" lang="en-GB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GB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Diffusion of A though stagnant B: </a:t>
            </a:r>
            <a:r>
              <a:rPr kumimoji="0" lang="en-GB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</a:t>
            </a:r>
            <a:r>
              <a:rPr kumimoji="0" lang="en-GB" altLang="zh-TW" sz="20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GB" altLang="zh-TW" sz="20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=0</a:t>
            </a:r>
            <a:endParaRPr kumimoji="0" lang="en-GB" altLang="zh-TW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600184"/>
              </p:ext>
            </p:extLst>
          </p:nvPr>
        </p:nvGraphicFramePr>
        <p:xfrm>
          <a:off x="1064419" y="4710762"/>
          <a:ext cx="3811587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07" name="Equation" r:id="rId13" imgW="3759120" imgH="355320" progId="Equation.DSMT4">
                  <p:embed/>
                </p:oleObj>
              </mc:Choice>
              <mc:Fallback>
                <p:oleObj name="Equation" r:id="rId13" imgW="375912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4419" y="4710762"/>
                        <a:ext cx="3811587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2657877"/>
              </p:ext>
            </p:extLst>
          </p:nvPr>
        </p:nvGraphicFramePr>
        <p:xfrm>
          <a:off x="5103019" y="4551218"/>
          <a:ext cx="2824162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08" name="Equation" r:id="rId15" imgW="2793960" imgH="672840" progId="Equation.DSMT4">
                  <p:embed/>
                </p:oleObj>
              </mc:Choice>
              <mc:Fallback>
                <p:oleObj name="Equation" r:id="rId15" imgW="279396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3019" y="4551218"/>
                        <a:ext cx="2824162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Arrow Connector 24"/>
          <p:cNvCxnSpPr/>
          <p:nvPr/>
        </p:nvCxnSpPr>
        <p:spPr>
          <a:xfrm>
            <a:off x="4357656" y="4735148"/>
            <a:ext cx="457200" cy="304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738656" y="488754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</a:t>
            </a:r>
          </a:p>
        </p:txBody>
      </p:sp>
      <p:graphicFrame>
        <p:nvGraphicFramePr>
          <p:cNvPr id="2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5026787"/>
              </p:ext>
            </p:extLst>
          </p:nvPr>
        </p:nvGraphicFramePr>
        <p:xfrm>
          <a:off x="4233040" y="3114964"/>
          <a:ext cx="12954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09" name="Equation" r:id="rId17" imgW="1295280" imgH="507960" progId="Equation.DSMT4">
                  <p:embed/>
                </p:oleObj>
              </mc:Choice>
              <mc:Fallback>
                <p:oleObj name="Equation" r:id="rId17" imgW="129528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3040" y="3114964"/>
                        <a:ext cx="12954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770975"/>
              </p:ext>
            </p:extLst>
          </p:nvPr>
        </p:nvGraphicFramePr>
        <p:xfrm>
          <a:off x="6921500" y="3574948"/>
          <a:ext cx="20701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10" name="Equation" r:id="rId19" imgW="2070000" imgH="736560" progId="Equation.DSMT4">
                  <p:embed/>
                </p:oleObj>
              </mc:Choice>
              <mc:Fallback>
                <p:oleObj name="Equation" r:id="rId19" imgW="207000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0" y="3574948"/>
                        <a:ext cx="20701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"/>
          <p:cNvSpPr txBox="1">
            <a:spLocks noChangeArrowheads="1"/>
          </p:cNvSpPr>
          <p:nvPr/>
        </p:nvSpPr>
        <p:spPr>
          <a:xfrm>
            <a:off x="304800" y="5160818"/>
            <a:ext cx="83820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31775" marR="0" lvl="1" indent="-231775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altLang="zh-TW" sz="2000" b="0" i="0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Type 4</a:t>
            </a:r>
            <a:r>
              <a:rPr kumimoji="0" lang="en-GB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GB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Forced convection</a:t>
            </a:r>
            <a:r>
              <a:rPr kumimoji="0" lang="en-GB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drives</a:t>
            </a:r>
            <a:r>
              <a:rPr lang="en-GB" altLang="zh-TW" sz="2000" dirty="0" smtClean="0"/>
              <a:t> the flux of A.  Diffusion in the direction of flow (J</a:t>
            </a:r>
            <a:r>
              <a:rPr lang="en-GB" altLang="zh-TW" sz="2000" baseline="-25000" dirty="0" smtClean="0"/>
              <a:t>A</a:t>
            </a:r>
            <a:r>
              <a:rPr lang="en-GB" altLang="zh-TW" sz="2000" dirty="0" smtClean="0"/>
              <a:t>) is tiny compared to the bulk flow of A in that direction (z):</a:t>
            </a:r>
            <a:endParaRPr kumimoji="0" lang="en-GB" altLang="zh-TW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1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69024"/>
              </p:ext>
            </p:extLst>
          </p:nvPr>
        </p:nvGraphicFramePr>
        <p:xfrm>
          <a:off x="308263" y="6094844"/>
          <a:ext cx="2832100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11" name="Equation" r:id="rId21" imgW="2793960" imgH="330120" progId="Equation.DSMT4">
                  <p:embed/>
                </p:oleObj>
              </mc:Choice>
              <mc:Fallback>
                <p:oleObj name="Equation" r:id="rId21" imgW="27939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263" y="6094844"/>
                        <a:ext cx="2832100" cy="331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Arrow Connector 32"/>
          <p:cNvCxnSpPr/>
          <p:nvPr/>
        </p:nvCxnSpPr>
        <p:spPr>
          <a:xfrm>
            <a:off x="1066800" y="6158344"/>
            <a:ext cx="1295400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86000" y="6248400"/>
            <a:ext cx="12927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0  </a:t>
            </a:r>
            <a:r>
              <a:rPr lang="en-US" sz="1200" dirty="0" smtClean="0">
                <a:solidFill>
                  <a:srgbClr val="FF0000"/>
                </a:solidFill>
              </a:rPr>
              <a:t>diffusion ≈ </a:t>
            </a:r>
            <a:r>
              <a:rPr lang="en-US" sz="1200" dirty="0">
                <a:solidFill>
                  <a:srgbClr val="FF0000"/>
                </a:solidFill>
              </a:rPr>
              <a:t>0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615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0517730"/>
              </p:ext>
            </p:extLst>
          </p:nvPr>
        </p:nvGraphicFramePr>
        <p:xfrm>
          <a:off x="3324513" y="6094844"/>
          <a:ext cx="1647825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12" name="Equation" r:id="rId23" imgW="1625400" imgH="330120" progId="Equation.DSMT4">
                  <p:embed/>
                </p:oleObj>
              </mc:Choice>
              <mc:Fallback>
                <p:oleObj name="Equation" r:id="rId23" imgW="16254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4513" y="6094844"/>
                        <a:ext cx="1647825" cy="331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8997784"/>
              </p:ext>
            </p:extLst>
          </p:nvPr>
        </p:nvGraphicFramePr>
        <p:xfrm>
          <a:off x="5029318" y="5914358"/>
          <a:ext cx="1789113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13" name="Equation" r:id="rId25" imgW="1765080" imgH="685800" progId="Equation.DSMT4">
                  <p:embed/>
                </p:oleObj>
              </mc:Choice>
              <mc:Fallback>
                <p:oleObj name="Equation" r:id="rId25" imgW="176508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318" y="5914358"/>
                        <a:ext cx="1789113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4" name="Group 43"/>
          <p:cNvGrpSpPr/>
          <p:nvPr/>
        </p:nvGrpSpPr>
        <p:grpSpPr>
          <a:xfrm>
            <a:off x="6795127" y="5927114"/>
            <a:ext cx="2257579" cy="338554"/>
            <a:chOff x="6867864" y="6093370"/>
            <a:chExt cx="2257579" cy="338554"/>
          </a:xfrm>
        </p:grpSpPr>
        <p:sp>
          <p:nvSpPr>
            <p:cNvPr id="38" name="TextBox 37"/>
            <p:cNvSpPr txBox="1"/>
            <p:nvPr/>
          </p:nvSpPr>
          <p:spPr>
            <a:xfrm>
              <a:off x="7172664" y="6093370"/>
              <a:ext cx="195277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7030A0"/>
                  </a:solidFill>
                </a:rPr>
                <a:t>volumetric flow rate</a:t>
              </a:r>
            </a:p>
          </p:txBody>
        </p:sp>
        <p:cxnSp>
          <p:nvCxnSpPr>
            <p:cNvPr id="41" name="Straight Arrow Connector 40"/>
            <p:cNvCxnSpPr>
              <a:stCxn id="38" idx="1"/>
            </p:cNvCxnSpPr>
            <p:nvPr/>
          </p:nvCxnSpPr>
          <p:spPr>
            <a:xfrm rot="10800000">
              <a:off x="6867864" y="6248401"/>
              <a:ext cx="304800" cy="14247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6785263" y="6353190"/>
            <a:ext cx="2317633" cy="338554"/>
            <a:chOff x="6858000" y="6519446"/>
            <a:chExt cx="2317633" cy="338554"/>
          </a:xfrm>
        </p:grpSpPr>
        <p:sp>
          <p:nvSpPr>
            <p:cNvPr id="39" name="TextBox 38"/>
            <p:cNvSpPr txBox="1"/>
            <p:nvPr/>
          </p:nvSpPr>
          <p:spPr>
            <a:xfrm>
              <a:off x="7086600" y="6519446"/>
              <a:ext cx="208903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7030A0"/>
                  </a:solidFill>
                </a:rPr>
                <a:t>cross-sectional area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rot="10800000">
              <a:off x="6858000" y="6607884"/>
              <a:ext cx="304800" cy="76198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49150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0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00"/>
                            </p:stCondLst>
                            <p:childTnLst>
                              <p:par>
                                <p:cTn id="10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  <p:bldP spid="22" grpId="0"/>
      <p:bldP spid="26" grpId="0"/>
      <p:bldP spid="31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zh-TW" dirty="0" smtClean="0"/>
              <a:t>Boundary Conditions</a:t>
            </a:r>
            <a:endParaRPr lang="en-GB" altLang="zh-TW" dirty="0"/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7030"/>
            <a:ext cx="8229600" cy="2895600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GB" altLang="zh-TW" sz="2000" dirty="0"/>
              <a:t>Boundary layer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altLang="zh-TW" sz="2000" u="sng" dirty="0"/>
              <a:t>Hydrodynamics boundary layer </a:t>
            </a:r>
            <a:r>
              <a:rPr lang="en-GB" altLang="zh-TW" sz="2000" u="sng" dirty="0" smtClean="0"/>
              <a:t>thickness</a:t>
            </a:r>
            <a:r>
              <a:rPr lang="en-GB" altLang="zh-TW" sz="2000" dirty="0" smtClean="0"/>
              <a:t>: distance </a:t>
            </a:r>
            <a:r>
              <a:rPr lang="en-GB" altLang="zh-TW" sz="2000" dirty="0"/>
              <a:t>from a solid object to where the fluid velocity is 99% of the bulk velocity U</a:t>
            </a:r>
            <a:r>
              <a:rPr lang="en-GB" altLang="zh-TW" sz="2000" baseline="-25000" dirty="0"/>
              <a:t>0</a:t>
            </a:r>
            <a:endParaRPr lang="en-GB" altLang="zh-TW" sz="2000" dirty="0"/>
          </a:p>
          <a:p>
            <a:pPr lvl="1">
              <a:lnSpc>
                <a:spcPct val="114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altLang="zh-TW" sz="2000" u="sng" dirty="0"/>
              <a:t>Mass transfer layer </a:t>
            </a:r>
            <a:r>
              <a:rPr lang="en-GB" altLang="zh-TW" sz="2000" u="sng" dirty="0" smtClean="0"/>
              <a:t>thickness</a:t>
            </a:r>
            <a:r>
              <a:rPr lang="en-GB" altLang="zh-TW" sz="2000" dirty="0" smtClean="0"/>
              <a:t>: distance </a:t>
            </a:r>
            <a:r>
              <a:rPr lang="en-GB" altLang="zh-TW" sz="2000" dirty="0">
                <a:sym typeface="Symbol" pitchFamily="18" charset="2"/>
              </a:rPr>
              <a:t></a:t>
            </a:r>
            <a:r>
              <a:rPr lang="en-GB" altLang="zh-TW" sz="2000" dirty="0"/>
              <a:t> from a solid object to where the concentration of the diffusing species </a:t>
            </a:r>
            <a:r>
              <a:rPr lang="en-GB" altLang="zh-TW" sz="2000" dirty="0" smtClean="0"/>
              <a:t>is </a:t>
            </a:r>
            <a:r>
              <a:rPr lang="en-GB" altLang="zh-TW" sz="2000" dirty="0"/>
              <a:t>99% of the bulk concentration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GB" altLang="zh-TW" sz="2000" dirty="0" smtClean="0"/>
              <a:t>Typically diffusive </a:t>
            </a:r>
            <a:r>
              <a:rPr lang="en-GB" altLang="zh-TW" sz="2000" dirty="0"/>
              <a:t>transport is </a:t>
            </a:r>
            <a:r>
              <a:rPr lang="en-GB" altLang="zh-TW" sz="2000" dirty="0" smtClean="0"/>
              <a:t>modelled by treating </a:t>
            </a:r>
            <a:r>
              <a:rPr lang="en-GB" altLang="zh-TW" sz="2000" dirty="0"/>
              <a:t>the fluid layer next to a solid boundary as a stagnant film of thickness </a:t>
            </a:r>
            <a:r>
              <a:rPr lang="en-GB" altLang="zh-TW" sz="2000" dirty="0">
                <a:sym typeface="Symbol" pitchFamily="18" charset="2"/>
              </a:rPr>
              <a:t>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276600" y="3616036"/>
            <a:ext cx="2636405" cy="1545670"/>
            <a:chOff x="1870351" y="4800600"/>
            <a:chExt cx="2636405" cy="1545670"/>
          </a:xfrm>
        </p:grpSpPr>
        <p:sp>
          <p:nvSpPr>
            <p:cNvPr id="312326" name="Line 6"/>
            <p:cNvSpPr>
              <a:spLocks noChangeShapeType="1"/>
            </p:cNvSpPr>
            <p:nvPr/>
          </p:nvSpPr>
          <p:spPr bwMode="auto">
            <a:xfrm>
              <a:off x="4201716" y="5186364"/>
              <a:ext cx="0" cy="7905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12327" name="Text Box 7"/>
            <p:cNvSpPr txBox="1">
              <a:spLocks noChangeArrowheads="1"/>
            </p:cNvSpPr>
            <p:nvPr/>
          </p:nvSpPr>
          <p:spPr bwMode="auto">
            <a:xfrm>
              <a:off x="3968720" y="5372101"/>
              <a:ext cx="29848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GB" dirty="0">
                  <a:sym typeface="Symbol" pitchFamily="18" charset="2"/>
                </a:rPr>
                <a:t></a:t>
              </a:r>
              <a:endParaRPr lang="zh-TW" altLang="en-GB" dirty="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008309" y="5181600"/>
              <a:ext cx="2431074" cy="800293"/>
              <a:chOff x="1998785" y="5181600"/>
              <a:chExt cx="2431074" cy="800293"/>
            </a:xfrm>
          </p:grpSpPr>
          <p:sp>
            <p:nvSpPr>
              <p:cNvPr id="312324" name="Line 4"/>
              <p:cNvSpPr>
                <a:spLocks noChangeShapeType="1"/>
              </p:cNvSpPr>
              <p:nvPr/>
            </p:nvSpPr>
            <p:spPr bwMode="auto">
              <a:xfrm>
                <a:off x="1998785" y="5181600"/>
                <a:ext cx="243107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2328" name="Line 8"/>
              <p:cNvSpPr>
                <a:spLocks noChangeShapeType="1"/>
              </p:cNvSpPr>
              <p:nvPr/>
            </p:nvSpPr>
            <p:spPr bwMode="auto">
              <a:xfrm flipH="1">
                <a:off x="2352186" y="5186365"/>
                <a:ext cx="1645920" cy="79552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12329" name="Text Box 9"/>
            <p:cNvSpPr txBox="1">
              <a:spLocks noChangeArrowheads="1"/>
            </p:cNvSpPr>
            <p:nvPr/>
          </p:nvSpPr>
          <p:spPr bwMode="auto">
            <a:xfrm>
              <a:off x="3927751" y="4800600"/>
              <a:ext cx="57900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zh-TW" sz="2000" dirty="0" err="1" smtClean="0"/>
                <a:t>C</a:t>
              </a:r>
              <a:r>
                <a:rPr lang="en-GB" altLang="zh-TW" sz="2000" baseline="-25000" dirty="0" err="1" smtClean="0"/>
                <a:t>Ab</a:t>
              </a:r>
              <a:endParaRPr lang="en-GB" altLang="zh-TW" sz="2000" dirty="0"/>
            </a:p>
          </p:txBody>
        </p:sp>
        <p:sp>
          <p:nvSpPr>
            <p:cNvPr id="312330" name="Text Box 10"/>
            <p:cNvSpPr txBox="1">
              <a:spLocks noChangeArrowheads="1"/>
            </p:cNvSpPr>
            <p:nvPr/>
          </p:nvSpPr>
          <p:spPr bwMode="auto">
            <a:xfrm>
              <a:off x="1870351" y="5617780"/>
              <a:ext cx="56938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zh-TW" sz="2000" dirty="0" smtClean="0"/>
                <a:t>C</a:t>
              </a:r>
              <a:r>
                <a:rPr lang="en-GB" altLang="zh-TW" sz="2000" baseline="-25000" dirty="0" smtClean="0"/>
                <a:t>As</a:t>
              </a:r>
              <a:endParaRPr lang="en-GB" altLang="zh-TW" sz="2000" dirty="0"/>
            </a:p>
          </p:txBody>
        </p:sp>
        <p:sp>
          <p:nvSpPr>
            <p:cNvPr id="312331" name="Rectangle 11"/>
            <p:cNvSpPr>
              <a:spLocks noChangeArrowheads="1"/>
            </p:cNvSpPr>
            <p:nvPr/>
          </p:nvSpPr>
          <p:spPr bwMode="auto">
            <a:xfrm>
              <a:off x="1951893" y="5976938"/>
              <a:ext cx="2543907" cy="369332"/>
            </a:xfrm>
            <a:prstGeom prst="rect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066800" y="5715000"/>
            <a:ext cx="701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In order to solve a design equation that accounts for external diffusion limitations we need to set the boundary conditions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200" y="5257800"/>
            <a:ext cx="8224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</a:t>
            </a:r>
            <a:r>
              <a:rPr lang="en-US" sz="2000" baseline="-25000" dirty="0" smtClean="0"/>
              <a:t>As</a:t>
            </a:r>
            <a:r>
              <a:rPr lang="en-US" sz="2000" dirty="0" smtClean="0"/>
              <a:t>: Concentration of A at surface	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Ab</a:t>
            </a:r>
            <a:r>
              <a:rPr lang="en-US" sz="2000" dirty="0" smtClean="0"/>
              <a:t>: Concentration of A in bulk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01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301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3" grpId="0" uiExpand="1" build="p"/>
      <p:bldP spid="15" grpId="0"/>
      <p:bldP spid="16" grpId="0"/>
    </p:bldLst>
  </p:timing>
</p:sld>
</file>

<file path=ppt/theme/theme1.xml><?xml version="1.0" encoding="utf-8"?>
<a:theme xmlns:a="http://schemas.openxmlformats.org/drawingml/2006/main" name="ChBE 424 sp 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ChB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ChBE 424 sp 09</Template>
  <TotalTime>4350</TotalTime>
  <Words>1643</Words>
  <Application>Microsoft Office PowerPoint</Application>
  <PresentationFormat>On-screen Show (4:3)</PresentationFormat>
  <Paragraphs>175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Euclid Math Two</vt:lpstr>
      <vt:lpstr>Symbol</vt:lpstr>
      <vt:lpstr>ChBE 424 sp 09</vt:lpstr>
      <vt:lpstr>ChBE template</vt:lpstr>
      <vt:lpstr>Equation</vt:lpstr>
      <vt:lpstr>Review: Steps in a Heterogeneous Catalytic Reaction</vt:lpstr>
      <vt:lpstr>Review: Guidelines for Deducing Mechanisms</vt:lpstr>
      <vt:lpstr>L19: External Diffusion Effects</vt:lpstr>
      <vt:lpstr>Mass Transfer </vt:lpstr>
      <vt:lpstr>Molar Flux W &amp; Bulk Motion BA</vt:lpstr>
      <vt:lpstr>Diffusional Flux of A, JA &amp; Molar Flux W</vt:lpstr>
      <vt:lpstr>Simplifications for Molar Flux</vt:lpstr>
      <vt:lpstr>Evaluation of Molar Flux </vt:lpstr>
      <vt:lpstr>Boundary Conditions</vt:lpstr>
      <vt:lpstr>Types of Boundary Conditions</vt:lpstr>
      <vt:lpstr>Correlation for Convective Transport Across the Boundary Layer</vt:lpstr>
      <vt:lpstr>Rapid Rxn on Catalyst Surface</vt:lpstr>
      <vt:lpstr>Rapid Rxn on Catalyst Surface</vt:lpstr>
      <vt:lpstr>PowerPoint Presentation</vt:lpstr>
      <vt:lpstr>Mass Transfer &amp; Rxn Limited Reactions</vt:lpstr>
      <vt:lpstr>Mass Transfer &amp; Rxn Limited Reactions</vt:lpstr>
      <vt:lpstr>Mass Transfer Limited Rxn in PBR</vt:lpstr>
      <vt:lpstr>Mass Transfer Limited Rxn in PBR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mlkraft2</dc:creator>
  <cp:lastModifiedBy>Mary</cp:lastModifiedBy>
  <cp:revision>240</cp:revision>
  <cp:lastPrinted>2014-11-10T16:55:09Z</cp:lastPrinted>
  <dcterms:created xsi:type="dcterms:W3CDTF">2009-04-06T16:34:51Z</dcterms:created>
  <dcterms:modified xsi:type="dcterms:W3CDTF">2015-08-23T21:01:28Z</dcterms:modified>
</cp:coreProperties>
</file>